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Default Extension="bin" ContentType="application/vnd.openxmlformats-officedocument.oleObject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80" r:id="rId5"/>
    <p:sldId id="259" r:id="rId6"/>
    <p:sldId id="260" r:id="rId7"/>
    <p:sldId id="261" r:id="rId8"/>
    <p:sldId id="262" r:id="rId9"/>
    <p:sldId id="263" r:id="rId10"/>
    <p:sldId id="264" r:id="rId11"/>
    <p:sldId id="281" r:id="rId12"/>
    <p:sldId id="276" r:id="rId13"/>
    <p:sldId id="277" r:id="rId14"/>
    <p:sldId id="265" r:id="rId15"/>
    <p:sldId id="278" r:id="rId16"/>
    <p:sldId id="266" r:id="rId17"/>
    <p:sldId id="279" r:id="rId18"/>
    <p:sldId id="267" r:id="rId19"/>
    <p:sldId id="269" r:id="rId20"/>
    <p:sldId id="270" r:id="rId21"/>
    <p:sldId id="271" r:id="rId22"/>
    <p:sldId id="284" r:id="rId23"/>
    <p:sldId id="272" r:id="rId24"/>
    <p:sldId id="273" r:id="rId25"/>
    <p:sldId id="282" r:id="rId26"/>
    <p:sldId id="274" r:id="rId27"/>
    <p:sldId id="275" r:id="rId28"/>
    <p:sldId id="283" r:id="rId2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2" d="100"/>
          <a:sy n="72" d="100"/>
        </p:scale>
        <p:origin x="-110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png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10.10.2013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10.10.2013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10.10.2013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10.10.2013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10.10.2013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10.10.2013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10.10.2013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10.10.2013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10.10.2013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10.10.2013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10.10.2013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10.10.2013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pn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14348" y="1571612"/>
            <a:ext cx="7772400" cy="1470025"/>
          </a:xfrm>
        </p:spPr>
        <p:txBody>
          <a:bodyPr/>
          <a:lstStyle/>
          <a:p>
            <a:r>
              <a:rPr lang="uk-UA" b="1" dirty="0" smtClean="0">
                <a:latin typeface="Times New Roman" pitchFamily="18" charset="0"/>
                <a:cs typeface="Times New Roman" pitchFamily="18" charset="0"/>
              </a:rPr>
              <a:t>Лекція 7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42910" y="2714620"/>
            <a:ext cx="7929618" cy="2209800"/>
          </a:xfrm>
        </p:spPr>
        <p:txBody>
          <a:bodyPr>
            <a:normAutofit/>
          </a:bodyPr>
          <a:lstStyle/>
          <a:p>
            <a:r>
              <a:rPr lang="uk-UA" sz="4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Тема: Механіка скорочення м</a:t>
            </a:r>
            <a:r>
              <a:rPr lang="en-US" sz="4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’</a:t>
            </a:r>
            <a:r>
              <a:rPr lang="uk-UA" sz="48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язового</a:t>
            </a:r>
            <a:r>
              <a:rPr lang="uk-UA" sz="4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волокна</a:t>
            </a:r>
            <a:endParaRPr lang="ru-RU" sz="48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0"/>
            <a:ext cx="8229600" cy="857272"/>
          </a:xfrm>
        </p:spPr>
        <p:txBody>
          <a:bodyPr>
            <a:normAutofit/>
          </a:bodyPr>
          <a:lstStyle/>
          <a:p>
            <a:r>
              <a:rPr lang="uk-UA" sz="3600" b="1" dirty="0" smtClean="0">
                <a:latin typeface="Times New Roman" pitchFamily="18" charset="0"/>
                <a:cs typeface="Times New Roman" pitchFamily="18" charset="0"/>
              </a:rPr>
              <a:t>Режими </a:t>
            </a:r>
            <a:r>
              <a:rPr lang="uk-UA" sz="3600" b="1" dirty="0" err="1" smtClean="0">
                <a:latin typeface="Times New Roman" pitchFamily="18" charset="0"/>
                <a:cs typeface="Times New Roman" pitchFamily="18" charset="0"/>
              </a:rPr>
              <a:t>м</a:t>
            </a:r>
            <a:r>
              <a:rPr lang="uk-UA" sz="3600" b="1" dirty="0" err="1" smtClean="0">
                <a:latin typeface="Times New Roman" pitchFamily="18" charset="0"/>
                <a:cs typeface="Times New Roman" pitchFamily="18" charset="0"/>
                <a:sym typeface="Symbol"/>
              </a:rPr>
              <a:t></a:t>
            </a:r>
            <a:r>
              <a:rPr lang="uk-UA" sz="3600" b="1" dirty="0" err="1" smtClean="0">
                <a:latin typeface="Times New Roman" pitchFamily="18" charset="0"/>
                <a:cs typeface="Times New Roman" pitchFamily="18" charset="0"/>
              </a:rPr>
              <a:t>язового</a:t>
            </a:r>
            <a:r>
              <a:rPr lang="uk-UA" sz="3600" b="1" dirty="0" smtClean="0">
                <a:latin typeface="Times New Roman" pitchFamily="18" charset="0"/>
                <a:cs typeface="Times New Roman" pitchFamily="18" charset="0"/>
              </a:rPr>
              <a:t> скорочення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928670"/>
            <a:ext cx="8572560" cy="5643602"/>
          </a:xfrm>
        </p:spPr>
        <p:txBody>
          <a:bodyPr>
            <a:normAutofit fontScale="70000" lnSpcReduction="20000"/>
          </a:bodyPr>
          <a:lstStyle/>
          <a:p>
            <a:pPr algn="just">
              <a:lnSpc>
                <a:spcPct val="120000"/>
              </a:lnSpc>
              <a:buFont typeface="Wingdings" pitchFamily="2" charset="2"/>
              <a:buChar char="ü"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Режим скорочення </a:t>
            </a:r>
            <a:r>
              <a:rPr lang="uk-UA" dirty="0" err="1" smtClean="0">
                <a:latin typeface="Times New Roman" pitchFamily="18" charset="0"/>
                <a:cs typeface="Times New Roman" pitchFamily="18" charset="0"/>
              </a:rPr>
              <a:t>м</a:t>
            </a:r>
            <a:r>
              <a:rPr lang="uk-UA" dirty="0" err="1" smtClean="0">
                <a:latin typeface="Times New Roman" pitchFamily="18" charset="0"/>
                <a:cs typeface="Times New Roman" pitchFamily="18" charset="0"/>
                <a:sym typeface="Symbol"/>
              </a:rPr>
              <a:t></a:t>
            </a:r>
            <a:r>
              <a:rPr lang="uk-UA" dirty="0" err="1" smtClean="0">
                <a:latin typeface="Times New Roman" pitchFamily="18" charset="0"/>
                <a:cs typeface="Times New Roman" pitchFamily="18" charset="0"/>
              </a:rPr>
              <a:t>язу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, при якому він розвиває напругу, але не змінює своєї довжини, називається </a:t>
            </a:r>
            <a:r>
              <a:rPr lang="uk-UA" b="1" i="1" dirty="0" smtClean="0">
                <a:latin typeface="Times New Roman" pitchFamily="18" charset="0"/>
                <a:cs typeface="Times New Roman" pitchFamily="18" charset="0"/>
              </a:rPr>
              <a:t>ізометричним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lnSpc>
                <a:spcPct val="120000"/>
              </a:lnSpc>
              <a:buNone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					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Fm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Fe N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20000"/>
              </a:lnSpc>
              <a:buNone/>
            </a:pPr>
            <a:r>
              <a:rPr lang="uk-UA" dirty="0" smtClean="0"/>
              <a:t>		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Fm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- загальна сила м'язу,</a:t>
            </a:r>
          </a:p>
          <a:p>
            <a:pPr algn="just">
              <a:lnSpc>
                <a:spcPct val="120000"/>
              </a:lnSpc>
              <a:buNone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Fe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- сила елементарного </a:t>
            </a:r>
            <a:r>
              <a:rPr lang="uk-UA" dirty="0" err="1" smtClean="0">
                <a:latin typeface="Times New Roman" pitchFamily="18" charset="0"/>
                <a:cs typeface="Times New Roman" pitchFamily="18" charset="0"/>
              </a:rPr>
              <a:t>мікропереміщення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dirty="0" err="1" smtClean="0">
                <a:latin typeface="Times New Roman" pitchFamily="18" charset="0"/>
                <a:cs typeface="Times New Roman" pitchFamily="18" charset="0"/>
              </a:rPr>
              <a:t>актинових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dirty="0" err="1" smtClean="0">
                <a:latin typeface="Times New Roman" pitchFamily="18" charset="0"/>
                <a:cs typeface="Times New Roman" pitchFamily="18" charset="0"/>
              </a:rPr>
              <a:t>міофіламентів</a:t>
            </a:r>
            <a:endParaRPr lang="uk-UA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20000"/>
              </a:lnSpc>
              <a:buNone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uk-UA" dirty="0" err="1" smtClean="0">
                <a:latin typeface="Times New Roman" pitchFamily="18" charset="0"/>
                <a:cs typeface="Times New Roman" pitchFamily="18" charset="0"/>
              </a:rPr>
              <a:t>кількость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працюючих поперечних містків</a:t>
            </a:r>
          </a:p>
          <a:p>
            <a:pPr algn="just">
              <a:lnSpc>
                <a:spcPct val="120000"/>
              </a:lnSpc>
              <a:buNone/>
            </a:pPr>
            <a:endParaRPr lang="ru-RU" sz="11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20000"/>
              </a:lnSpc>
              <a:buFont typeface="Wingdings" pitchFamily="2" charset="2"/>
              <a:buChar char="ü"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Якщо зовнішнє навантаження є меншим, ніж напруження </a:t>
            </a:r>
            <a:r>
              <a:rPr lang="uk-UA" dirty="0" err="1" smtClean="0">
                <a:latin typeface="Times New Roman" pitchFamily="18" charset="0"/>
                <a:cs typeface="Times New Roman" pitchFamily="18" charset="0"/>
              </a:rPr>
              <a:t>м</a:t>
            </a:r>
            <a:r>
              <a:rPr lang="uk-UA" dirty="0" err="1" smtClean="0">
                <a:latin typeface="Times New Roman" pitchFamily="18" charset="0"/>
                <a:cs typeface="Times New Roman" pitchFamily="18" charset="0"/>
                <a:sym typeface="Symbol"/>
              </a:rPr>
              <a:t></a:t>
            </a:r>
            <a:r>
              <a:rPr lang="uk-UA" dirty="0" err="1" smtClean="0">
                <a:latin typeface="Times New Roman" pitchFamily="18" charset="0"/>
                <a:cs typeface="Times New Roman" pitchFamily="18" charset="0"/>
              </a:rPr>
              <a:t>язу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, що скорочується, - </a:t>
            </a:r>
            <a:r>
              <a:rPr lang="uk-UA" dirty="0" err="1" smtClean="0">
                <a:latin typeface="Times New Roman" pitchFamily="18" charset="0"/>
                <a:cs typeface="Times New Roman" pitchFamily="18" charset="0"/>
              </a:rPr>
              <a:t>м</a:t>
            </a:r>
            <a:r>
              <a:rPr lang="uk-UA" dirty="0" err="1" smtClean="0">
                <a:latin typeface="Times New Roman" pitchFamily="18" charset="0"/>
                <a:cs typeface="Times New Roman" pitchFamily="18" charset="0"/>
                <a:sym typeface="Symbol"/>
              </a:rPr>
              <a:t></a:t>
            </a:r>
            <a:r>
              <a:rPr lang="uk-UA" dirty="0" err="1" smtClean="0">
                <a:latin typeface="Times New Roman" pitchFamily="18" charset="0"/>
                <a:cs typeface="Times New Roman" pitchFamily="18" charset="0"/>
              </a:rPr>
              <a:t>яз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вкорочується і ініціює рух. Це </a:t>
            </a:r>
            <a:r>
              <a:rPr lang="uk-UA" b="1" i="1" dirty="0" smtClean="0">
                <a:latin typeface="Times New Roman" pitchFamily="18" charset="0"/>
                <a:cs typeface="Times New Roman" pitchFamily="18" charset="0"/>
              </a:rPr>
              <a:t>концентричний, або </a:t>
            </a:r>
            <a:r>
              <a:rPr lang="uk-UA" b="1" i="1" dirty="0" err="1" smtClean="0">
                <a:latin typeface="Times New Roman" pitchFamily="18" charset="0"/>
                <a:cs typeface="Times New Roman" pitchFamily="18" charset="0"/>
              </a:rPr>
              <a:t>міометричний</a:t>
            </a:r>
            <a:r>
              <a:rPr lang="uk-UA" i="1" dirty="0" smtClean="0">
                <a:latin typeface="Times New Roman" pitchFamily="18" charset="0"/>
                <a:cs typeface="Times New Roman" pitchFamily="18" charset="0"/>
              </a:rPr>
              <a:t>, 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режим скорочення.</a:t>
            </a:r>
          </a:p>
          <a:p>
            <a:pPr algn="just">
              <a:lnSpc>
                <a:spcPct val="120000"/>
              </a:lnSpc>
              <a:buNone/>
            </a:pPr>
            <a:endParaRPr lang="uk-UA" sz="11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20000"/>
              </a:lnSpc>
              <a:buFont typeface="Wingdings" pitchFamily="2" charset="2"/>
              <a:buChar char="ü"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Якщо зовнішнє навантаження є більшим, ніж напруга, що може бути розвинена </a:t>
            </a:r>
            <a:r>
              <a:rPr lang="uk-UA" dirty="0" err="1" smtClean="0">
                <a:latin typeface="Times New Roman" pitchFamily="18" charset="0"/>
                <a:cs typeface="Times New Roman" pitchFamily="18" charset="0"/>
              </a:rPr>
              <a:t>м</a:t>
            </a:r>
            <a:r>
              <a:rPr lang="uk-UA" dirty="0" err="1" smtClean="0">
                <a:latin typeface="Times New Roman" pitchFamily="18" charset="0"/>
                <a:cs typeface="Times New Roman" pitchFamily="18" charset="0"/>
                <a:sym typeface="Symbol"/>
              </a:rPr>
              <a:t></a:t>
            </a:r>
            <a:r>
              <a:rPr lang="uk-UA" dirty="0" err="1" smtClean="0">
                <a:latin typeface="Times New Roman" pitchFamily="18" charset="0"/>
                <a:cs typeface="Times New Roman" pitchFamily="18" charset="0"/>
              </a:rPr>
              <a:t>язом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під час скорочення, то такий </a:t>
            </a:r>
            <a:r>
              <a:rPr lang="uk-UA" dirty="0" err="1" smtClean="0">
                <a:latin typeface="Times New Roman" pitchFamily="18" charset="0"/>
                <a:cs typeface="Times New Roman" pitchFamily="18" charset="0"/>
              </a:rPr>
              <a:t>м</a:t>
            </a:r>
            <a:r>
              <a:rPr lang="uk-UA" dirty="0" err="1" smtClean="0">
                <a:latin typeface="Times New Roman" pitchFamily="18" charset="0"/>
                <a:cs typeface="Times New Roman" pitchFamily="18" charset="0"/>
                <a:sym typeface="Symbol"/>
              </a:rPr>
              <a:t></a:t>
            </a:r>
            <a:r>
              <a:rPr lang="uk-UA" dirty="0" err="1" smtClean="0">
                <a:latin typeface="Times New Roman" pitchFamily="18" charset="0"/>
                <a:cs typeface="Times New Roman" pitchFamily="18" charset="0"/>
              </a:rPr>
              <a:t>яз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розтягується при скороченні. Це </a:t>
            </a:r>
            <a:r>
              <a:rPr lang="uk-UA" b="1" i="1" dirty="0" smtClean="0">
                <a:latin typeface="Times New Roman" pitchFamily="18" charset="0"/>
                <a:cs typeface="Times New Roman" pitchFamily="18" charset="0"/>
              </a:rPr>
              <a:t>ексцентричний, або </a:t>
            </a:r>
            <a:r>
              <a:rPr lang="uk-UA" b="1" i="1" dirty="0" err="1" smtClean="0">
                <a:latin typeface="Times New Roman" pitchFamily="18" charset="0"/>
                <a:cs typeface="Times New Roman" pitchFamily="18" charset="0"/>
              </a:rPr>
              <a:t>пліометричний</a:t>
            </a:r>
            <a:r>
              <a:rPr lang="uk-UA" b="1" i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режим скорочення.</a:t>
            </a:r>
          </a:p>
          <a:p>
            <a:pPr algn="just">
              <a:lnSpc>
                <a:spcPct val="120000"/>
              </a:lnSpc>
              <a:buFont typeface="Wingdings" pitchFamily="2" charset="2"/>
              <a:buChar char="ü"/>
            </a:pPr>
            <a:endParaRPr lang="uk-UA" sz="13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0" y="3786190"/>
            <a:ext cx="9144000" cy="3071810"/>
          </a:xfrm>
        </p:spPr>
        <p:txBody>
          <a:bodyPr>
            <a:noAutofit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Рис.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5.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Ізометричне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скорочення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форма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кривих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при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різних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способах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стимуляції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:  а -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одиноке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ізометричне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скорочення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активний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компонент (</a:t>
            </a:r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скоротливого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елемента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при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поодинокому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ізометричному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скороченні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м'язового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волокна, </a:t>
            </a:r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б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сумація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злиття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поодиноких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скорочень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) в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зубчатий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злитий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) тетанус. </a:t>
            </a:r>
            <a:br>
              <a:rPr lang="ru-RU" sz="24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Сила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скорочення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Р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 - в ньютонах.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7349" name="Picture 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42976" y="0"/>
            <a:ext cx="7143800" cy="39125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428596" y="285728"/>
            <a:ext cx="8229600" cy="6286520"/>
          </a:xfrm>
        </p:spPr>
        <p:txBody>
          <a:bodyPr>
            <a:noAutofit/>
          </a:bodyPr>
          <a:lstStyle/>
          <a:p>
            <a:pPr algn="just">
              <a:lnSpc>
                <a:spcPct val="120000"/>
              </a:lnSpc>
              <a:buFont typeface="Wingdings" pitchFamily="2" charset="2"/>
              <a:buChar char="ü"/>
            </a:pPr>
            <a:r>
              <a:rPr lang="ru-RU" sz="2400" b="1" i="1" dirty="0" err="1" smtClean="0">
                <a:latin typeface="Times New Roman" pitchFamily="18" charset="0"/>
                <a:cs typeface="Times New Roman" pitchFamily="18" charset="0"/>
              </a:rPr>
              <a:t>Ізотонічний</a:t>
            </a:r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 режим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 err="1" smtClean="0">
                <a:latin typeface="Times New Roman" pitchFamily="18" charset="0"/>
                <a:cs typeface="Times New Roman" pitchFamily="18" charset="0"/>
              </a:rPr>
              <a:t>м</a:t>
            </a:r>
            <a:r>
              <a:rPr lang="ru-RU" sz="2400" i="1" dirty="0" err="1" smtClean="0">
                <a:latin typeface="Times New Roman" pitchFamily="18" charset="0"/>
                <a:cs typeface="Times New Roman" pitchFamily="18" charset="0"/>
                <a:sym typeface="Symbol"/>
              </a:rPr>
              <a:t></a:t>
            </a:r>
            <a:r>
              <a:rPr lang="ru-RU" sz="2400" i="1" dirty="0" err="1" smtClean="0">
                <a:latin typeface="Times New Roman" pitchFamily="18" charset="0"/>
                <a:cs typeface="Times New Roman" pitchFamily="18" charset="0"/>
              </a:rPr>
              <a:t>язового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 err="1" smtClean="0">
                <a:latin typeface="Times New Roman" pitchFamily="18" charset="0"/>
                <a:cs typeface="Times New Roman" pitchFamily="18" charset="0"/>
              </a:rPr>
              <a:t>скорочення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супроводжується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вкороченням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м'язу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при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сталих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напрузі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навантаженні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lnSpc>
                <a:spcPct val="120000"/>
              </a:lnSpc>
              <a:buFont typeface="Wingdings" pitchFamily="2" charset="2"/>
              <a:buChar char="ü"/>
            </a:pP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У </a:t>
            </a:r>
            <a:r>
              <a:rPr lang="uk-UA" sz="2400" dirty="0" err="1" smtClean="0">
                <a:latin typeface="Times New Roman" pitchFamily="18" charset="0"/>
                <a:cs typeface="Times New Roman" pitchFamily="18" charset="0"/>
              </a:rPr>
              <a:t>природніх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 умовах цей режим роботи </a:t>
            </a:r>
            <a:r>
              <a:rPr lang="uk-UA" sz="2400" dirty="0" err="1" smtClean="0">
                <a:latin typeface="Times New Roman" pitchFamily="18" charset="0"/>
                <a:cs typeface="Times New Roman" pitchFamily="18" charset="0"/>
              </a:rPr>
              <a:t>м</a:t>
            </a:r>
            <a:r>
              <a:rPr lang="uk-UA" sz="2400" dirty="0" err="1" smtClean="0">
                <a:latin typeface="Times New Roman" pitchFamily="18" charset="0"/>
                <a:cs typeface="Times New Roman" pitchFamily="18" charset="0"/>
                <a:sym typeface="Symbol"/>
              </a:rPr>
              <a:t></a:t>
            </a:r>
            <a:r>
              <a:rPr lang="uk-UA" sz="2400" dirty="0" err="1" smtClean="0">
                <a:latin typeface="Times New Roman" pitchFamily="18" charset="0"/>
                <a:cs typeface="Times New Roman" pitchFamily="18" charset="0"/>
              </a:rPr>
              <a:t>язів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 відповідає циклічним і балістичним рухам, тобто ходінню, бігу, їзді на велосипеді, киданню предметів тощо.</a:t>
            </a:r>
          </a:p>
          <a:p>
            <a:pPr algn="just">
              <a:buFont typeface="Wingdings" pitchFamily="2" charset="2"/>
              <a:buChar char="ü"/>
            </a:pP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Особливості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ізотонічного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скорочення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pPr algn="just"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		1) величина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й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швидкість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вкорочення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тим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більша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чим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менший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діє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вантаж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; </a:t>
            </a:r>
          </a:p>
          <a:p>
            <a:pPr algn="just"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		2)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укорочення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досягає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свого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максимуму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тим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раніше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чим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більший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вантаж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; </a:t>
            </a:r>
          </a:p>
          <a:p>
            <a:pPr algn="just"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		3)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чим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більший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вантаж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тим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пізніше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після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подразнення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починається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вкорочення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тим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раніше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воно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закінчується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571472" y="1857365"/>
            <a:ext cx="8229600" cy="4071966"/>
          </a:xfrm>
        </p:spPr>
        <p:txBody>
          <a:bodyPr/>
          <a:lstStyle/>
          <a:p>
            <a:pPr algn="just">
              <a:buFont typeface="Wingdings" pitchFamily="2" charset="2"/>
              <a:buChar char="ü"/>
            </a:pPr>
            <a:r>
              <a:rPr lang="uk-UA" sz="2700" dirty="0" smtClean="0">
                <a:latin typeface="Times New Roman" pitchFamily="18" charset="0"/>
                <a:cs typeface="Times New Roman" pitchFamily="18" charset="0"/>
              </a:rPr>
              <a:t>У природних умовах ні один із режимів м'язового скорочення не зустрічається в чистому вигляді. М'яз при скороченні одночасно і вкорочується, і розвиває певну напругу. Такий режим скорочення є </a:t>
            </a:r>
            <a:r>
              <a:rPr lang="uk-UA" sz="2700" i="1" dirty="0" smtClean="0">
                <a:latin typeface="Times New Roman" pitchFamily="18" charset="0"/>
                <a:cs typeface="Times New Roman" pitchFamily="18" charset="0"/>
              </a:rPr>
              <a:t>проміжним, або</a:t>
            </a:r>
            <a:r>
              <a:rPr lang="uk-UA" sz="27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700" b="1" i="1" dirty="0" err="1" smtClean="0">
                <a:latin typeface="Times New Roman" pitchFamily="18" charset="0"/>
                <a:cs typeface="Times New Roman" pitchFamily="18" charset="0"/>
              </a:rPr>
              <a:t>ауксотонічним</a:t>
            </a:r>
            <a:r>
              <a:rPr lang="uk-UA" sz="2700" b="1" i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700" b="1" i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500034" y="0"/>
            <a:ext cx="8229600" cy="1143000"/>
          </a:xfrm>
        </p:spPr>
        <p:txBody>
          <a:bodyPr>
            <a:normAutofit/>
          </a:bodyPr>
          <a:lstStyle/>
          <a:p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Робота </a:t>
            </a:r>
            <a:r>
              <a:rPr lang="ru-RU" sz="3600" b="1" dirty="0" err="1" smtClean="0">
                <a:latin typeface="Times New Roman" pitchFamily="18" charset="0"/>
                <a:cs typeface="Times New Roman" pitchFamily="18" charset="0"/>
              </a:rPr>
              <a:t>м'язу</a:t>
            </a:r>
            <a:endParaRPr lang="ru-RU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428596" y="1000108"/>
            <a:ext cx="8229600" cy="5500688"/>
          </a:xfrm>
        </p:spPr>
        <p:txBody>
          <a:bodyPr>
            <a:normAutofit/>
          </a:bodyPr>
          <a:lstStyle/>
          <a:p>
            <a:pPr algn="just">
              <a:lnSpc>
                <a:spcPct val="120000"/>
              </a:lnSpc>
              <a:buFont typeface="Wingdings" pitchFamily="2" charset="2"/>
              <a:buChar char="ü"/>
            </a:pPr>
            <a:r>
              <a:rPr lang="ru-RU" sz="2700" dirty="0" err="1" smtClean="0">
                <a:latin typeface="Times New Roman" pitchFamily="18" charset="0"/>
                <a:cs typeface="Times New Roman" pitchFamily="18" charset="0"/>
              </a:rPr>
              <a:t>Розрізняють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700" b="1" dirty="0" err="1" smtClean="0">
                <a:latin typeface="Times New Roman" pitchFamily="18" charset="0"/>
                <a:cs typeface="Times New Roman" pitchFamily="18" charset="0"/>
              </a:rPr>
              <a:t>внутрішню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700" dirty="0" err="1" smtClean="0">
                <a:latin typeface="Times New Roman" pitchFamily="18" charset="0"/>
                <a:cs typeface="Times New Roman" pitchFamily="18" charset="0"/>
              </a:rPr>
              <a:t>й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700" b="1" dirty="0" err="1" smtClean="0">
                <a:latin typeface="Times New Roman" pitchFamily="18" charset="0"/>
                <a:cs typeface="Times New Roman" pitchFamily="18" charset="0"/>
              </a:rPr>
              <a:t>зовнішню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 роботу.</a:t>
            </a:r>
            <a:endParaRPr lang="uk-UA" sz="27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20000"/>
              </a:lnSpc>
              <a:buFont typeface="Wingdings" pitchFamily="2" charset="2"/>
              <a:buChar char="ü"/>
            </a:pPr>
            <a:r>
              <a:rPr lang="uk-UA" sz="2700" b="1" i="1" dirty="0" smtClean="0">
                <a:latin typeface="Times New Roman" pitchFamily="18" charset="0"/>
                <a:cs typeface="Times New Roman" pitchFamily="18" charset="0"/>
              </a:rPr>
              <a:t>Внутрішня робота</a:t>
            </a:r>
            <a:r>
              <a:rPr lang="uk-UA" sz="2700" dirty="0" smtClean="0">
                <a:latin typeface="Times New Roman" pitchFamily="18" charset="0"/>
                <a:cs typeface="Times New Roman" pitchFamily="18" charset="0"/>
              </a:rPr>
              <a:t> пов'язана з тертям у м'язовому волокні при його скороченні;  рухом катіонів і аніонів як при збудженні, так і в процесі відновлення; з перетворенням енергії при ендотермічних процесах.</a:t>
            </a:r>
          </a:p>
          <a:p>
            <a:pPr algn="just">
              <a:lnSpc>
                <a:spcPct val="120000"/>
              </a:lnSpc>
              <a:buFont typeface="Wingdings" pitchFamily="2" charset="2"/>
              <a:buChar char="ü"/>
            </a:pPr>
            <a:r>
              <a:rPr lang="uk-UA" sz="2700" b="1" i="1" dirty="0" smtClean="0">
                <a:latin typeface="Times New Roman" pitchFamily="18" charset="0"/>
                <a:cs typeface="Times New Roman" pitchFamily="18" charset="0"/>
              </a:rPr>
              <a:t>Зовнішня робота</a:t>
            </a:r>
            <a:r>
              <a:rPr lang="uk-UA" sz="2700" dirty="0" smtClean="0">
                <a:latin typeface="Times New Roman" pitchFamily="18" charset="0"/>
                <a:cs typeface="Times New Roman" pitchFamily="18" charset="0"/>
              </a:rPr>
              <a:t> виконується при переміщенні певного вантажу, тіла або його частин у просторі. Під час цієї роботи зростає утворення тепла. </a:t>
            </a:r>
          </a:p>
        </p:txBody>
      </p:sp>
      <p:sp>
        <p:nvSpPr>
          <p:cNvPr id="18434" name="Rectangle 2"/>
          <p:cNvSpPr>
            <a:spLocks noChangeArrowheads="1"/>
          </p:cNvSpPr>
          <p:nvPr/>
        </p:nvSpPr>
        <p:spPr bwMode="auto">
          <a:xfrm>
            <a:off x="0" y="0"/>
            <a:ext cx="757239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428596" y="714356"/>
            <a:ext cx="8229600" cy="5000660"/>
          </a:xfrm>
        </p:spPr>
        <p:txBody>
          <a:bodyPr/>
          <a:lstStyle/>
          <a:p>
            <a:pPr algn="just">
              <a:lnSpc>
                <a:spcPct val="120000"/>
              </a:lnSpc>
              <a:buFont typeface="Wingdings" pitchFamily="2" charset="2"/>
              <a:buChar char="ü"/>
            </a:pPr>
            <a:r>
              <a:rPr lang="uk-UA" sz="2700" dirty="0" smtClean="0">
                <a:latin typeface="Times New Roman" pitchFamily="18" charset="0"/>
                <a:cs typeface="Times New Roman" pitchFamily="18" charset="0"/>
              </a:rPr>
              <a:t>Коефіцієнтом корисної дії (ККД, </a:t>
            </a:r>
            <a:r>
              <a:rPr lang="uk-UA" sz="2700" dirty="0" smtClean="0">
                <a:latin typeface="Times New Roman" pitchFamily="18" charset="0"/>
                <a:cs typeface="Times New Roman" pitchFamily="18" charset="0"/>
                <a:sym typeface="Symbol"/>
              </a:rPr>
              <a:t></a:t>
            </a:r>
            <a:r>
              <a:rPr lang="uk-UA" sz="2700" dirty="0" smtClean="0">
                <a:latin typeface="Times New Roman" pitchFamily="18" charset="0"/>
                <a:cs typeface="Times New Roman" pitchFamily="18" charset="0"/>
              </a:rPr>
              <a:t>) є відношення енергії, витраченої на роботу м'язів (А) до всієї енергії, створеної у м'язах під час роботи (</a:t>
            </a:r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>Q</a:t>
            </a:r>
            <a:r>
              <a:rPr lang="uk-UA" sz="2700" dirty="0" smtClean="0">
                <a:latin typeface="Times New Roman" pitchFamily="18" charset="0"/>
                <a:cs typeface="Times New Roman" pitchFamily="18" charset="0"/>
              </a:rPr>
              <a:t>).</a:t>
            </a:r>
            <a:r>
              <a:rPr lang="uk-UA" sz="27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700" dirty="0" smtClean="0">
                <a:latin typeface="Times New Roman" pitchFamily="18" charset="0"/>
                <a:cs typeface="Times New Roman" pitchFamily="18" charset="0"/>
              </a:rPr>
              <a:t>Загальні енергетичні витрати складаються із витрат на механічну роботу і на утворення тепла (</a:t>
            </a:r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>H</a:t>
            </a:r>
            <a:r>
              <a:rPr lang="uk-UA" sz="2700" dirty="0" smtClean="0">
                <a:latin typeface="Times New Roman" pitchFamily="18" charset="0"/>
                <a:cs typeface="Times New Roman" pitchFamily="18" charset="0"/>
              </a:rPr>
              <a:t>), тобто:</a:t>
            </a:r>
          </a:p>
          <a:p>
            <a:pPr algn="just">
              <a:buFont typeface="Wingdings" pitchFamily="2" charset="2"/>
              <a:buChar char="ü"/>
            </a:pPr>
            <a:endParaRPr lang="ru-RU" sz="1200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uk-UA" b="1" i="1" dirty="0" smtClean="0">
                <a:latin typeface="Times New Roman" pitchFamily="18" charset="0"/>
                <a:cs typeface="Times New Roman" pitchFamily="18" charset="0"/>
              </a:rPr>
              <a:t>                       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Q = A + H</a:t>
            </a:r>
            <a:r>
              <a:rPr lang="uk-UA" i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звідки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  <a:sym typeface="Symbol"/>
              </a:rPr>
              <a:t>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=   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graphicFrame>
        <p:nvGraphicFramePr>
          <p:cNvPr id="35843" name="Object 3"/>
          <p:cNvGraphicFramePr>
            <a:graphicFrameLocks noChangeAspect="1"/>
          </p:cNvGraphicFramePr>
          <p:nvPr/>
        </p:nvGraphicFramePr>
        <p:xfrm>
          <a:off x="6643702" y="3887796"/>
          <a:ext cx="357187" cy="827088"/>
        </p:xfrm>
        <a:graphic>
          <a:graphicData uri="http://schemas.openxmlformats.org/presentationml/2006/ole">
            <p:oleObj spid="_x0000_s35843" name="Формула" r:id="rId3" imgW="177723" imgH="418918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0"/>
            <a:ext cx="8229600" cy="1143000"/>
          </a:xfrm>
        </p:spPr>
        <p:txBody>
          <a:bodyPr>
            <a:normAutofit/>
          </a:bodyPr>
          <a:lstStyle/>
          <a:p>
            <a:r>
              <a:rPr lang="uk-UA" sz="3600" b="1" dirty="0" smtClean="0">
                <a:latin typeface="Times New Roman" pitchFamily="18" charset="0"/>
                <a:cs typeface="Times New Roman" pitchFamily="18" charset="0"/>
              </a:rPr>
              <a:t>Фази теплотворення</a:t>
            </a:r>
            <a:endParaRPr lang="ru-RU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714348" y="1000109"/>
            <a:ext cx="8015286" cy="1285884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ü"/>
            </a:pPr>
            <a:r>
              <a:rPr lang="ru-RU" sz="2700" dirty="0" err="1" smtClean="0">
                <a:latin typeface="Times New Roman" pitchFamily="18" charset="0"/>
                <a:cs typeface="Times New Roman" pitchFamily="18" charset="0"/>
              </a:rPr>
              <a:t>початкова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Font typeface="Wingdings" pitchFamily="2" charset="2"/>
              <a:buChar char="ü"/>
            </a:pPr>
            <a:r>
              <a:rPr lang="ru-RU" sz="2700" dirty="0" err="1" smtClean="0">
                <a:latin typeface="Times New Roman" pitchFamily="18" charset="0"/>
                <a:cs typeface="Times New Roman" pitchFamily="18" charset="0"/>
              </a:rPr>
              <a:t>відновлювальна</a:t>
            </a:r>
            <a:endParaRPr lang="ru-RU" sz="27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41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7409" name="Object 1"/>
          <p:cNvGraphicFramePr>
            <a:graphicFrameLocks noChangeAspect="1"/>
          </p:cNvGraphicFramePr>
          <p:nvPr/>
        </p:nvGraphicFramePr>
        <p:xfrm>
          <a:off x="642910" y="2000240"/>
          <a:ext cx="8104627" cy="3786214"/>
        </p:xfrm>
        <a:graphic>
          <a:graphicData uri="http://schemas.openxmlformats.org/presentationml/2006/ole">
            <p:oleObj spid="_x0000_s17409" r:id="rId3" imgW="5079365" imgH="2374603" progId="">
              <p:embed/>
            </p:oleObj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714348" y="5903893"/>
            <a:ext cx="7786742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2800" b="1" dirty="0" smtClean="0">
                <a:latin typeface="Times New Roman" pitchFamily="18" charset="0"/>
                <a:cs typeface="Times New Roman" pitchFamily="18" charset="0"/>
              </a:rPr>
              <a:t>Рис. </a:t>
            </a:r>
            <a:r>
              <a:rPr lang="uk-UA" sz="2800" b="1" dirty="0" smtClean="0">
                <a:latin typeface="Times New Roman" pitchFamily="18" charset="0"/>
                <a:cs typeface="Times New Roman" pitchFamily="18" charset="0"/>
              </a:rPr>
              <a:t>6.  </a:t>
            </a:r>
            <a:r>
              <a:rPr lang="uk-UA" sz="2800" b="1" dirty="0" smtClean="0">
                <a:latin typeface="Times New Roman" pitchFamily="18" charset="0"/>
                <a:cs typeface="Times New Roman" pitchFamily="18" charset="0"/>
              </a:rPr>
              <a:t>Графік </a:t>
            </a:r>
            <a:r>
              <a:rPr lang="uk-UA" sz="2800" b="1" dirty="0" err="1" smtClean="0">
                <a:latin typeface="Times New Roman" pitchFamily="18" charset="0"/>
                <a:cs typeface="Times New Roman" pitchFamily="18" charset="0"/>
              </a:rPr>
              <a:t>теплопродкції</a:t>
            </a:r>
            <a:r>
              <a:rPr lang="uk-UA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800" b="1" dirty="0" err="1" smtClean="0">
                <a:latin typeface="Times New Roman" pitchFamily="18" charset="0"/>
                <a:cs typeface="Times New Roman" pitchFamily="18" charset="0"/>
              </a:rPr>
              <a:t>м</a:t>
            </a:r>
            <a:r>
              <a:rPr lang="uk-UA" sz="2800" b="1" dirty="0" err="1" smtClean="0">
                <a:latin typeface="Times New Roman" pitchFamily="18" charset="0"/>
                <a:cs typeface="Times New Roman" pitchFamily="18" charset="0"/>
                <a:sym typeface="Symbol"/>
              </a:rPr>
              <a:t></a:t>
            </a:r>
            <a:r>
              <a:rPr lang="uk-UA" sz="2800" b="1" dirty="0" err="1" smtClean="0">
                <a:latin typeface="Times New Roman" pitchFamily="18" charset="0"/>
                <a:cs typeface="Times New Roman" pitchFamily="18" charset="0"/>
              </a:rPr>
              <a:t>язу</a:t>
            </a:r>
            <a:r>
              <a:rPr lang="uk-UA" sz="2800" b="1" dirty="0" smtClean="0">
                <a:latin typeface="Times New Roman" pitchFamily="18" charset="0"/>
                <a:cs typeface="Times New Roman" pitchFamily="18" charset="0"/>
              </a:rPr>
              <a:t> в ході одиночного скорочення.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0"/>
            <a:ext cx="8229600" cy="1143000"/>
          </a:xfrm>
        </p:spPr>
        <p:txBody>
          <a:bodyPr>
            <a:normAutofit/>
          </a:bodyPr>
          <a:lstStyle/>
          <a:p>
            <a:r>
              <a:rPr lang="ru-RU" sz="3600" b="1" dirty="0" err="1" smtClean="0">
                <a:latin typeface="Times New Roman" pitchFamily="18" charset="0"/>
                <a:cs typeface="Times New Roman" pitchFamily="18" charset="0"/>
              </a:rPr>
              <a:t>Початкова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 фаза </a:t>
            </a:r>
            <a:r>
              <a:rPr lang="ru-RU" sz="3600" b="1" dirty="0" err="1" smtClean="0">
                <a:latin typeface="Times New Roman" pitchFamily="18" charset="0"/>
                <a:cs typeface="Times New Roman" pitchFamily="18" charset="0"/>
              </a:rPr>
              <a:t>теплоутворення</a:t>
            </a:r>
            <a:endParaRPr lang="ru-RU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214422"/>
            <a:ext cx="8229600" cy="5286412"/>
          </a:xfrm>
        </p:spPr>
        <p:txBody>
          <a:bodyPr>
            <a:normAutofit fontScale="85000" lnSpcReduction="20000"/>
          </a:bodyPr>
          <a:lstStyle/>
          <a:p>
            <a:pPr algn="just">
              <a:lnSpc>
                <a:spcPct val="120000"/>
              </a:lnSpc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Триває від моменту стимуляції до завершення процесу скорочення. </a:t>
            </a:r>
          </a:p>
          <a:p>
            <a:pPr algn="just">
              <a:lnSpc>
                <a:spcPct val="120000"/>
              </a:lnSpc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Під час цієї фази виділяється теплота, що включає: 	1) теплоту активації, пов'язану з кальцієвими і насосними процесами, а саме, із вивільненням </a:t>
            </a:r>
            <a:r>
              <a:rPr lang="uk-UA" dirty="0" err="1" smtClean="0">
                <a:latin typeface="Times New Roman" pitchFamily="18" charset="0"/>
                <a:cs typeface="Times New Roman" pitchFamily="18" charset="0"/>
              </a:rPr>
              <a:t>йонів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кальцію з цистерн </a:t>
            </a:r>
            <a:r>
              <a:rPr lang="uk-UA" dirty="0" err="1" smtClean="0">
                <a:latin typeface="Times New Roman" pitchFamily="18" charset="0"/>
                <a:cs typeface="Times New Roman" pitchFamily="18" charset="0"/>
              </a:rPr>
              <a:t>саркоплазматичного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dirty="0" err="1" smtClean="0">
                <a:latin typeface="Times New Roman" pitchFamily="18" charset="0"/>
                <a:cs typeface="Times New Roman" pitchFamily="18" charset="0"/>
              </a:rPr>
              <a:t>ретикулуму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;  з активацією </a:t>
            </a:r>
            <a:r>
              <a:rPr lang="uk-UA" dirty="0" err="1" smtClean="0">
                <a:latin typeface="Times New Roman" pitchFamily="18" charset="0"/>
                <a:cs typeface="Times New Roman" pitchFamily="18" charset="0"/>
              </a:rPr>
              <a:t>тропоміозинової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системи; з активацією кальцієвого, калієвого і натрієвого насосів; </a:t>
            </a:r>
          </a:p>
          <a:p>
            <a:pPr algn="just">
              <a:lnSpc>
                <a:spcPct val="120000"/>
              </a:lnSpc>
              <a:buNone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		2) теплоту скорочення, що виділяється при трансформації хімічної енергії у механічну безпосередньо у скорочувальному елементі.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285728"/>
            <a:ext cx="8229600" cy="1143000"/>
          </a:xfrm>
        </p:spPr>
        <p:txBody>
          <a:bodyPr>
            <a:normAutofit/>
          </a:bodyPr>
          <a:lstStyle/>
          <a:p>
            <a:r>
              <a:rPr lang="uk-UA" sz="3600" b="1" dirty="0" smtClean="0">
                <a:latin typeface="Times New Roman" pitchFamily="18" charset="0"/>
                <a:cs typeface="Times New Roman" pitchFamily="18" charset="0"/>
              </a:rPr>
              <a:t>Відновлювальна фаза теплоутворення</a:t>
            </a:r>
            <a:endParaRPr lang="ru-RU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1571612"/>
            <a:ext cx="8229600" cy="4525963"/>
          </a:xfrm>
        </p:spPr>
        <p:txBody>
          <a:bodyPr>
            <a:normAutofit/>
          </a:bodyPr>
          <a:lstStyle/>
          <a:p>
            <a:pPr algn="just">
              <a:buFont typeface="Wingdings" pitchFamily="2" charset="2"/>
              <a:buChar char="ü"/>
            </a:pPr>
            <a:r>
              <a:rPr lang="uk-UA" sz="2700" dirty="0" smtClean="0">
                <a:latin typeface="Times New Roman" pitchFamily="18" charset="0"/>
                <a:cs typeface="Times New Roman" pitchFamily="18" charset="0"/>
              </a:rPr>
              <a:t>Забезпечує утворення теплоти (</a:t>
            </a:r>
            <a:r>
              <a:rPr lang="uk-UA" sz="2700" dirty="0" err="1" smtClean="0">
                <a:latin typeface="Times New Roman" pitchFamily="18" charset="0"/>
                <a:cs typeface="Times New Roman" pitchFamily="18" charset="0"/>
              </a:rPr>
              <a:t>теплоти</a:t>
            </a:r>
            <a:r>
              <a:rPr lang="uk-UA" sz="2700" dirty="0" smtClean="0">
                <a:latin typeface="Times New Roman" pitchFamily="18" charset="0"/>
                <a:cs typeface="Times New Roman" pitchFamily="18" charset="0"/>
              </a:rPr>
              <a:t> розслаблення), яка пов'язана із витратами енергії поза роботою скорочувальних </a:t>
            </a:r>
            <a:r>
              <a:rPr lang="uk-UA" sz="2700" dirty="0" err="1" smtClean="0">
                <a:latin typeface="Times New Roman" pitchFamily="18" charset="0"/>
                <a:cs typeface="Times New Roman" pitchFamily="18" charset="0"/>
              </a:rPr>
              <a:t>міофіламентів</a:t>
            </a:r>
            <a:r>
              <a:rPr lang="uk-UA" sz="2700" dirty="0" smtClean="0">
                <a:latin typeface="Times New Roman" pitchFamily="18" charset="0"/>
                <a:cs typeface="Times New Roman" pitchFamily="18" charset="0"/>
              </a:rPr>
              <a:t>. А саме, з біохімічними процесами </a:t>
            </a:r>
            <a:r>
              <a:rPr lang="uk-UA" sz="2700" dirty="0" err="1" smtClean="0">
                <a:latin typeface="Times New Roman" pitchFamily="18" charset="0"/>
                <a:cs typeface="Times New Roman" pitchFamily="18" charset="0"/>
              </a:rPr>
              <a:t>ресинтезу</a:t>
            </a:r>
            <a:r>
              <a:rPr lang="uk-UA" sz="2700" dirty="0" smtClean="0">
                <a:latin typeface="Times New Roman" pitchFamily="18" charset="0"/>
                <a:cs typeface="Times New Roman" pitchFamily="18" charset="0"/>
              </a:rPr>
              <a:t> АТФ і </a:t>
            </a:r>
            <a:r>
              <a:rPr lang="uk-UA" sz="2700" dirty="0" err="1" smtClean="0">
                <a:latin typeface="Times New Roman" pitchFamily="18" charset="0"/>
                <a:cs typeface="Times New Roman" pitchFamily="18" charset="0"/>
              </a:rPr>
              <a:t>креатинфосфату</a:t>
            </a:r>
            <a:r>
              <a:rPr lang="uk-UA" sz="2700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uk-UA" sz="2700" dirty="0" err="1" smtClean="0">
                <a:latin typeface="Times New Roman" pitchFamily="18" charset="0"/>
                <a:cs typeface="Times New Roman" pitchFamily="18" charset="0"/>
              </a:rPr>
              <a:t>гліколітичним</a:t>
            </a:r>
            <a:r>
              <a:rPr lang="uk-UA" sz="2700" dirty="0" smtClean="0">
                <a:latin typeface="Times New Roman" pitchFamily="18" charset="0"/>
                <a:cs typeface="Times New Roman" pitchFamily="18" charset="0"/>
              </a:rPr>
              <a:t> і аеробним шляхом </a:t>
            </a:r>
            <a:r>
              <a:rPr lang="uk-UA" sz="2700" dirty="0" err="1" smtClean="0">
                <a:latin typeface="Times New Roman" pitchFamily="18" charset="0"/>
                <a:cs typeface="Times New Roman" pitchFamily="18" charset="0"/>
              </a:rPr>
              <a:t>рефосфорилювання</a:t>
            </a:r>
            <a:r>
              <a:rPr lang="uk-UA" sz="2700" dirty="0" smtClean="0">
                <a:latin typeface="Times New Roman" pitchFamily="18" charset="0"/>
                <a:cs typeface="Times New Roman" pitchFamily="18" charset="0"/>
              </a:rPr>
              <a:t>, із відновленням </a:t>
            </a:r>
            <a:r>
              <a:rPr lang="uk-UA" sz="2700" dirty="0" err="1" smtClean="0">
                <a:latin typeface="Times New Roman" pitchFamily="18" charset="0"/>
                <a:cs typeface="Times New Roman" pitchFamily="18" charset="0"/>
              </a:rPr>
              <a:t>йонних</a:t>
            </a:r>
            <a:r>
              <a:rPr lang="uk-UA" sz="2700" dirty="0" smtClean="0">
                <a:latin typeface="Times New Roman" pitchFamily="18" charset="0"/>
                <a:cs typeface="Times New Roman" pitchFamily="18" charset="0"/>
              </a:rPr>
              <a:t> градієнтів концентрації за допомогою </a:t>
            </a:r>
            <a:r>
              <a:rPr lang="uk-UA" sz="2700" dirty="0" err="1" smtClean="0">
                <a:latin typeface="Times New Roman" pitchFamily="18" charset="0"/>
                <a:cs typeface="Times New Roman" pitchFamily="18" charset="0"/>
              </a:rPr>
              <a:t>йонних</a:t>
            </a:r>
            <a:r>
              <a:rPr lang="uk-UA" sz="2700" dirty="0" smtClean="0">
                <a:latin typeface="Times New Roman" pitchFamily="18" charset="0"/>
                <a:cs typeface="Times New Roman" pitchFamily="18" charset="0"/>
              </a:rPr>
              <a:t> насосів. Указані процеси супроводжуються утворенням і виділенням значної кількості тепла.</a:t>
            </a:r>
            <a:endParaRPr lang="ru-RU" sz="27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357166"/>
            <a:ext cx="8229600" cy="1000108"/>
          </a:xfrm>
        </p:spPr>
        <p:txBody>
          <a:bodyPr>
            <a:noAutofit/>
          </a:bodyPr>
          <a:lstStyle/>
          <a:p>
            <a:r>
              <a:rPr lang="ru-RU" sz="3200" b="1" dirty="0" err="1" smtClean="0">
                <a:latin typeface="Times New Roman" pitchFamily="18" charset="0"/>
                <a:cs typeface="Times New Roman" pitchFamily="18" charset="0"/>
              </a:rPr>
              <a:t>Зовнішня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 робота </a:t>
            </a:r>
            <a:r>
              <a:rPr lang="ru-RU" sz="3200" b="1" dirty="0" err="1" smtClean="0">
                <a:latin typeface="Times New Roman" pitchFamily="18" charset="0"/>
                <a:cs typeface="Times New Roman" pitchFamily="18" charset="0"/>
              </a:rPr>
              <a:t>м</a:t>
            </a:r>
            <a:r>
              <a:rPr lang="ru-RU" sz="3200" b="1" dirty="0" err="1" smtClean="0">
                <a:latin typeface="Times New Roman" pitchFamily="18" charset="0"/>
                <a:cs typeface="Times New Roman" pitchFamily="18" charset="0"/>
                <a:sym typeface="Symbol"/>
              </a:rPr>
              <a:t></a:t>
            </a:r>
            <a:r>
              <a:rPr lang="ru-RU" sz="3200" b="1" dirty="0" err="1" smtClean="0">
                <a:latin typeface="Times New Roman" pitchFamily="18" charset="0"/>
                <a:cs typeface="Times New Roman" pitchFamily="18" charset="0"/>
              </a:rPr>
              <a:t>язу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err="1" smtClean="0">
                <a:latin typeface="Times New Roman" pitchFamily="18" charset="0"/>
                <a:cs typeface="Times New Roman" pitchFamily="18" charset="0"/>
              </a:rPr>
              <a:t>поділяється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3200" b="1" dirty="0" err="1" smtClean="0">
                <a:latin typeface="Times New Roman" pitchFamily="18" charset="0"/>
                <a:cs typeface="Times New Roman" pitchFamily="18" charset="0"/>
              </a:rPr>
              <a:t>динамічну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3200" b="1" dirty="0" err="1" smtClean="0">
                <a:latin typeface="Times New Roman" pitchFamily="18" charset="0"/>
                <a:cs typeface="Times New Roman" pitchFamily="18" charset="0"/>
              </a:rPr>
              <a:t>статичну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1500150"/>
            <a:ext cx="8443914" cy="5357850"/>
          </a:xfrm>
        </p:spPr>
        <p:txBody>
          <a:bodyPr>
            <a:noAutofit/>
          </a:bodyPr>
          <a:lstStyle/>
          <a:p>
            <a:pPr algn="just">
              <a:buFont typeface="Wingdings" pitchFamily="2" charset="2"/>
              <a:buChar char="ü"/>
            </a:pPr>
            <a:r>
              <a:rPr lang="uk-UA" sz="2500" b="1" i="1" dirty="0" smtClean="0">
                <a:latin typeface="Times New Roman" pitchFamily="18" charset="0"/>
                <a:cs typeface="Times New Roman" pitchFamily="18" charset="0"/>
              </a:rPr>
              <a:t>Динамічна робота</a:t>
            </a:r>
            <a:r>
              <a:rPr lang="uk-UA" sz="25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500" dirty="0" smtClean="0">
                <a:latin typeface="Times New Roman" pitchFamily="18" charset="0"/>
                <a:cs typeface="Times New Roman" pitchFamily="18" charset="0"/>
              </a:rPr>
              <a:t>скелетних м'язів забезпечує рухи тіла і його частин у просторі. Динамічна робота м'язу </a:t>
            </a:r>
            <a:r>
              <a:rPr lang="uk-UA" sz="2500" i="1" dirty="0" smtClean="0">
                <a:latin typeface="Times New Roman" pitchFamily="18" charset="0"/>
                <a:cs typeface="Times New Roman" pitchFamily="18" charset="0"/>
              </a:rPr>
              <a:t>(А) </a:t>
            </a:r>
            <a:r>
              <a:rPr lang="uk-UA" sz="2500" dirty="0" smtClean="0">
                <a:latin typeface="Times New Roman" pitchFamily="18" charset="0"/>
                <a:cs typeface="Times New Roman" pitchFamily="18" charset="0"/>
              </a:rPr>
              <a:t> вимірюється добутком ваги піднятого ним вантажу </a:t>
            </a:r>
            <a:r>
              <a:rPr lang="uk-UA" sz="2500" i="1" dirty="0" smtClean="0">
                <a:latin typeface="Times New Roman" pitchFamily="18" charset="0"/>
                <a:cs typeface="Times New Roman" pitchFamily="18" charset="0"/>
              </a:rPr>
              <a:t>(Р) </a:t>
            </a:r>
            <a:r>
              <a:rPr lang="uk-UA" sz="2500" dirty="0" smtClean="0">
                <a:latin typeface="Times New Roman" pitchFamily="18" charset="0"/>
                <a:cs typeface="Times New Roman" pitchFamily="18" charset="0"/>
              </a:rPr>
              <a:t>на висоту його підйому (</a:t>
            </a:r>
            <a:r>
              <a:rPr lang="en-US" sz="2500" i="1" dirty="0" smtClean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uk-UA" sz="2500" dirty="0" smtClean="0">
                <a:latin typeface="Times New Roman" pitchFamily="18" charset="0"/>
                <a:cs typeface="Times New Roman" pitchFamily="18" charset="0"/>
              </a:rPr>
              <a:t>), тобто на висоту скорочення м'язу.</a:t>
            </a:r>
            <a:endParaRPr lang="ru-RU" sz="2500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uk-UA" sz="2500" i="1" dirty="0" smtClean="0">
                <a:latin typeface="Times New Roman" pitchFamily="18" charset="0"/>
                <a:cs typeface="Times New Roman" pitchFamily="18" charset="0"/>
              </a:rPr>
              <a:t>					А = Р</a:t>
            </a:r>
            <a:r>
              <a:rPr lang="en-US" sz="2500" i="1" dirty="0" smtClean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uk-UA" sz="2500" i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500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ü"/>
            </a:pPr>
            <a:r>
              <a:rPr lang="ru-RU" sz="2500" dirty="0" smtClean="0">
                <a:latin typeface="Times New Roman" pitchFamily="18" charset="0"/>
                <a:cs typeface="Times New Roman" pitchFamily="18" charset="0"/>
              </a:rPr>
              <a:t>Для </a:t>
            </a:r>
            <a:r>
              <a:rPr lang="ru-RU" sz="2500" dirty="0" err="1" smtClean="0">
                <a:latin typeface="Times New Roman" pitchFamily="18" charset="0"/>
                <a:cs typeface="Times New Roman" pitchFamily="18" charset="0"/>
              </a:rPr>
              <a:t>виміру</a:t>
            </a:r>
            <a:r>
              <a:rPr lang="ru-RU" sz="2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500" dirty="0" err="1" smtClean="0">
                <a:latin typeface="Times New Roman" pitchFamily="18" charset="0"/>
                <a:cs typeface="Times New Roman" pitchFamily="18" charset="0"/>
              </a:rPr>
              <a:t>останньої</a:t>
            </a:r>
            <a:r>
              <a:rPr lang="ru-RU" sz="2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500" dirty="0" err="1" smtClean="0">
                <a:latin typeface="Times New Roman" pitchFamily="18" charset="0"/>
                <a:cs typeface="Times New Roman" pitchFamily="18" charset="0"/>
              </a:rPr>
              <a:t>використовується</a:t>
            </a:r>
            <a:r>
              <a:rPr lang="ru-RU" sz="2500" dirty="0" smtClean="0">
                <a:latin typeface="Times New Roman" pitchFamily="18" charset="0"/>
                <a:cs typeface="Times New Roman" pitchFamily="18" charset="0"/>
              </a:rPr>
              <a:t>: 1) час </a:t>
            </a:r>
            <a:r>
              <a:rPr lang="ru-RU" sz="2500" dirty="0" err="1" smtClean="0">
                <a:latin typeface="Times New Roman" pitchFamily="18" charset="0"/>
                <a:cs typeface="Times New Roman" pitchFamily="18" charset="0"/>
              </a:rPr>
              <a:t>рухової</a:t>
            </a:r>
            <a:r>
              <a:rPr lang="ru-RU" sz="2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500" dirty="0" err="1" smtClean="0">
                <a:latin typeface="Times New Roman" pitchFamily="18" charset="0"/>
                <a:cs typeface="Times New Roman" pitchFamily="18" charset="0"/>
              </a:rPr>
              <a:t>реакції</a:t>
            </a:r>
            <a:r>
              <a:rPr lang="ru-RU" sz="25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500" dirty="0" err="1" smtClean="0"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sz="2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500" dirty="0" err="1" smtClean="0">
                <a:latin typeface="Times New Roman" pitchFamily="18" charset="0"/>
                <a:cs typeface="Times New Roman" pitchFamily="18" charset="0"/>
              </a:rPr>
              <a:t>латентний</a:t>
            </a:r>
            <a:r>
              <a:rPr lang="ru-RU" sz="2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500" dirty="0" err="1" smtClean="0">
                <a:latin typeface="Times New Roman" pitchFamily="18" charset="0"/>
                <a:cs typeface="Times New Roman" pitchFamily="18" charset="0"/>
              </a:rPr>
              <a:t>період</a:t>
            </a:r>
            <a:r>
              <a:rPr lang="ru-RU" sz="2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500" dirty="0" err="1" smtClean="0">
                <a:latin typeface="Times New Roman" pitchFamily="18" charset="0"/>
                <a:cs typeface="Times New Roman" pitchFamily="18" charset="0"/>
              </a:rPr>
              <a:t>рухового</a:t>
            </a:r>
            <a:r>
              <a:rPr lang="ru-RU" sz="2500" dirty="0" smtClean="0">
                <a:latin typeface="Times New Roman" pitchFamily="18" charset="0"/>
                <a:cs typeface="Times New Roman" pitchFamily="18" charset="0"/>
              </a:rPr>
              <a:t> рефлексу; 2) </a:t>
            </a:r>
            <a:r>
              <a:rPr lang="ru-RU" sz="2500" dirty="0" err="1" smtClean="0">
                <a:latin typeface="Times New Roman" pitchFamily="18" charset="0"/>
                <a:cs typeface="Times New Roman" pitchFamily="18" charset="0"/>
              </a:rPr>
              <a:t>тривалість</a:t>
            </a:r>
            <a:r>
              <a:rPr lang="ru-RU" sz="2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500" dirty="0" err="1" smtClean="0">
                <a:latin typeface="Times New Roman" pitchFamily="18" charset="0"/>
                <a:cs typeface="Times New Roman" pitchFamily="18" charset="0"/>
              </a:rPr>
              <a:t>окремого</a:t>
            </a:r>
            <a:r>
              <a:rPr lang="ru-RU" sz="2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500" dirty="0" err="1" smtClean="0">
                <a:latin typeface="Times New Roman" pitchFamily="18" charset="0"/>
                <a:cs typeface="Times New Roman" pitchFamily="18" charset="0"/>
              </a:rPr>
              <a:t>руху</a:t>
            </a:r>
            <a:r>
              <a:rPr lang="ru-RU" sz="2500" dirty="0" smtClean="0">
                <a:latin typeface="Times New Roman" pitchFamily="18" charset="0"/>
                <a:cs typeface="Times New Roman" pitchFamily="18" charset="0"/>
              </a:rPr>
              <a:t> при </a:t>
            </a:r>
            <a:r>
              <a:rPr lang="ru-RU" sz="2500" dirty="0" err="1" smtClean="0">
                <a:latin typeface="Times New Roman" pitchFamily="18" charset="0"/>
                <a:cs typeface="Times New Roman" pitchFamily="18" charset="0"/>
              </a:rPr>
              <a:t>мінімальній</a:t>
            </a:r>
            <a:r>
              <a:rPr lang="ru-RU" sz="2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500" dirty="0" err="1" smtClean="0">
                <a:latin typeface="Times New Roman" pitchFamily="18" charset="0"/>
                <a:cs typeface="Times New Roman" pitchFamily="18" charset="0"/>
              </a:rPr>
              <a:t>напрузі</a:t>
            </a:r>
            <a:r>
              <a:rPr lang="ru-RU" sz="2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500" dirty="0" err="1" smtClean="0">
                <a:latin typeface="Times New Roman" pitchFamily="18" charset="0"/>
                <a:cs typeface="Times New Roman" pitchFamily="18" charset="0"/>
              </a:rPr>
              <a:t>м'язів</a:t>
            </a:r>
            <a:r>
              <a:rPr lang="ru-RU" sz="2500" dirty="0" smtClean="0">
                <a:latin typeface="Times New Roman" pitchFamily="18" charset="0"/>
                <a:cs typeface="Times New Roman" pitchFamily="18" charset="0"/>
              </a:rPr>
              <a:t>; 3) </a:t>
            </a:r>
            <a:r>
              <a:rPr lang="ru-RU" sz="2500" dirty="0" err="1" smtClean="0">
                <a:latin typeface="Times New Roman" pitchFamily="18" charset="0"/>
                <a:cs typeface="Times New Roman" pitchFamily="18" charset="0"/>
              </a:rPr>
              <a:t>кількість</a:t>
            </a:r>
            <a:r>
              <a:rPr lang="ru-RU" sz="2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500" dirty="0" err="1" smtClean="0">
                <a:latin typeface="Times New Roman" pitchFamily="18" charset="0"/>
                <a:cs typeface="Times New Roman" pitchFamily="18" charset="0"/>
              </a:rPr>
              <a:t>рухів</a:t>
            </a:r>
            <a:r>
              <a:rPr lang="ru-RU" sz="2500" dirty="0" smtClean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2500" dirty="0" err="1" smtClean="0">
                <a:latin typeface="Times New Roman" pitchFamily="18" charset="0"/>
                <a:cs typeface="Times New Roman" pitchFamily="18" charset="0"/>
              </a:rPr>
              <a:t>одиницю</a:t>
            </a:r>
            <a:r>
              <a:rPr lang="ru-RU" sz="2500" dirty="0" smtClean="0">
                <a:latin typeface="Times New Roman" pitchFamily="18" charset="0"/>
                <a:cs typeface="Times New Roman" pitchFamily="18" charset="0"/>
              </a:rPr>
              <a:t> часу. </a:t>
            </a:r>
            <a:r>
              <a:rPr lang="ru-RU" sz="2500" dirty="0" err="1" smtClean="0">
                <a:latin typeface="Times New Roman" pitchFamily="18" charset="0"/>
                <a:cs typeface="Times New Roman" pitchFamily="18" charset="0"/>
              </a:rPr>
              <a:t>Швидкість</a:t>
            </a:r>
            <a:r>
              <a:rPr lang="ru-RU" sz="2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500" dirty="0" err="1" smtClean="0">
                <a:latin typeface="Times New Roman" pitchFamily="18" charset="0"/>
                <a:cs typeface="Times New Roman" pitchFamily="18" charset="0"/>
              </a:rPr>
              <a:t>рухів</a:t>
            </a:r>
            <a:r>
              <a:rPr lang="ru-RU" sz="2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500" dirty="0" err="1" smtClean="0">
                <a:latin typeface="Times New Roman" pitchFamily="18" charset="0"/>
                <a:cs typeface="Times New Roman" pitchFamily="18" charset="0"/>
              </a:rPr>
              <a:t>залежить</a:t>
            </a:r>
            <a:r>
              <a:rPr lang="ru-RU" sz="2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500" dirty="0" err="1" smtClean="0"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sz="2500" dirty="0" smtClean="0">
                <a:latin typeface="Times New Roman" pitchFamily="18" charset="0"/>
                <a:cs typeface="Times New Roman" pitchFamily="18" charset="0"/>
              </a:rPr>
              <a:t> характеру </a:t>
            </a:r>
            <a:r>
              <a:rPr lang="ru-RU" sz="2500" dirty="0" err="1" smtClean="0">
                <a:latin typeface="Times New Roman" pitchFamily="18" charset="0"/>
                <a:cs typeface="Times New Roman" pitchFamily="18" charset="0"/>
              </a:rPr>
              <a:t>й</a:t>
            </a:r>
            <a:r>
              <a:rPr lang="ru-RU" sz="2500" dirty="0" smtClean="0">
                <a:latin typeface="Times New Roman" pitchFamily="18" charset="0"/>
                <a:cs typeface="Times New Roman" pitchFamily="18" charset="0"/>
              </a:rPr>
              <a:t> ритму </a:t>
            </a:r>
            <a:r>
              <a:rPr lang="ru-RU" sz="2500" dirty="0" err="1" smtClean="0">
                <a:latin typeface="Times New Roman" pitchFamily="18" charset="0"/>
                <a:cs typeface="Times New Roman" pitchFamily="18" charset="0"/>
              </a:rPr>
              <a:t>імпульсів</a:t>
            </a:r>
            <a:r>
              <a:rPr lang="ru-RU" sz="2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500" dirty="0" err="1" smtClean="0"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sz="2500" dirty="0" smtClean="0">
                <a:latin typeface="Times New Roman" pitchFamily="18" charset="0"/>
                <a:cs typeface="Times New Roman" pitchFamily="18" charset="0"/>
              </a:rPr>
              <a:t> ЦНС, </a:t>
            </a:r>
            <a:r>
              <a:rPr lang="ru-RU" sz="2500" dirty="0" err="1" smtClean="0"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sz="2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500" dirty="0" err="1" smtClean="0">
                <a:latin typeface="Times New Roman" pitchFamily="18" charset="0"/>
                <a:cs typeface="Times New Roman" pitchFamily="18" charset="0"/>
              </a:rPr>
              <a:t>функціональних</a:t>
            </a:r>
            <a:r>
              <a:rPr lang="ru-RU" sz="2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500" dirty="0" err="1" smtClean="0">
                <a:latin typeface="Times New Roman" pitchFamily="18" charset="0"/>
                <a:cs typeface="Times New Roman" pitchFamily="18" charset="0"/>
              </a:rPr>
              <a:t>властивостей</a:t>
            </a:r>
            <a:r>
              <a:rPr lang="ru-RU" sz="2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500" dirty="0" err="1" smtClean="0">
                <a:latin typeface="Times New Roman" pitchFamily="18" charset="0"/>
                <a:cs typeface="Times New Roman" pitchFamily="18" charset="0"/>
              </a:rPr>
              <a:t>м'язів</a:t>
            </a:r>
            <a:r>
              <a:rPr lang="ru-RU" sz="2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500" dirty="0" err="1" smtClean="0">
                <a:latin typeface="Times New Roman" pitchFamily="18" charset="0"/>
                <a:cs typeface="Times New Roman" pitchFamily="18" charset="0"/>
              </a:rPr>
              <a:t>під</a:t>
            </a:r>
            <a:r>
              <a:rPr lang="ru-RU" sz="2500" dirty="0" smtClean="0">
                <a:latin typeface="Times New Roman" pitchFamily="18" charset="0"/>
                <a:cs typeface="Times New Roman" pitchFamily="18" charset="0"/>
              </a:rPr>
              <a:t> час </a:t>
            </a:r>
            <a:r>
              <a:rPr lang="ru-RU" sz="2500" dirty="0" err="1" smtClean="0">
                <a:latin typeface="Times New Roman" pitchFamily="18" charset="0"/>
                <a:cs typeface="Times New Roman" pitchFamily="18" charset="0"/>
              </a:rPr>
              <a:t>рухів</a:t>
            </a:r>
            <a:r>
              <a:rPr lang="ru-RU" sz="25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500" dirty="0" err="1" smtClean="0"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sz="2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500" dirty="0" err="1" smtClean="0">
                <a:latin typeface="Times New Roman" pitchFamily="18" charset="0"/>
                <a:cs typeface="Times New Roman" pitchFamily="18" charset="0"/>
              </a:rPr>
              <a:t>будови</a:t>
            </a:r>
            <a:r>
              <a:rPr lang="ru-RU" sz="2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500" dirty="0" err="1" smtClean="0">
                <a:latin typeface="Times New Roman" pitchFamily="18" charset="0"/>
                <a:cs typeface="Times New Roman" pitchFamily="18" charset="0"/>
              </a:rPr>
              <a:t>м'язів</a:t>
            </a:r>
            <a:r>
              <a:rPr lang="ru-RU" sz="25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5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500034" y="4786322"/>
            <a:ext cx="8229600" cy="1785926"/>
          </a:xfrm>
        </p:spPr>
        <p:txBody>
          <a:bodyPr>
            <a:normAutofit fontScale="90000"/>
          </a:bodyPr>
          <a:lstStyle/>
          <a:p>
            <a:r>
              <a:rPr lang="uk-UA" sz="3200" b="1" dirty="0" smtClean="0">
                <a:latin typeface="Times New Roman" pitchFamily="18" charset="0"/>
                <a:cs typeface="Times New Roman" pitchFamily="18" charset="0"/>
              </a:rPr>
              <a:t>Рис. 1. Крива поодинокого скорочення </a:t>
            </a:r>
            <a:r>
              <a:rPr lang="uk-UA" sz="3200" b="1" dirty="0" err="1" smtClean="0">
                <a:latin typeface="Times New Roman" pitchFamily="18" charset="0"/>
                <a:cs typeface="Times New Roman" pitchFamily="18" charset="0"/>
              </a:rPr>
              <a:t>м</a:t>
            </a:r>
            <a:r>
              <a:rPr lang="uk-UA" sz="3200" b="1" dirty="0" err="1" smtClean="0">
                <a:latin typeface="Times New Roman" pitchFamily="18" charset="0"/>
                <a:cs typeface="Times New Roman" pitchFamily="18" charset="0"/>
                <a:sym typeface="Symbol"/>
              </a:rPr>
              <a:t></a:t>
            </a:r>
            <a:r>
              <a:rPr lang="uk-UA" sz="3200" b="1" dirty="0" err="1" smtClean="0">
                <a:latin typeface="Times New Roman" pitchFamily="18" charset="0"/>
                <a:cs typeface="Times New Roman" pitchFamily="18" charset="0"/>
              </a:rPr>
              <a:t>язового</a:t>
            </a:r>
            <a:r>
              <a:rPr lang="uk-UA" sz="3200" b="1" dirty="0" smtClean="0">
                <a:latin typeface="Times New Roman" pitchFamily="18" charset="0"/>
                <a:cs typeface="Times New Roman" pitchFamily="18" charset="0"/>
              </a:rPr>
              <a:t> волокна:</a:t>
            </a:r>
            <a:br>
              <a:rPr lang="uk-UA" sz="32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uk-UA" sz="2800" b="1" dirty="0" smtClean="0">
                <a:latin typeface="Times New Roman" pitchFamily="18" charset="0"/>
                <a:cs typeface="Times New Roman" pitchFamily="18" charset="0"/>
              </a:rPr>
              <a:t>І – крива м’язового скорочення;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uk-UA" sz="2800" b="1" dirty="0" smtClean="0">
                <a:latin typeface="Times New Roman" pitchFamily="18" charset="0"/>
                <a:cs typeface="Times New Roman" pitchFamily="18" charset="0"/>
              </a:rPr>
              <a:t>ІІ – крива генерації потенціалу дії м’язового волокна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025" name="Object 1"/>
          <p:cNvGraphicFramePr>
            <a:graphicFrameLocks noChangeAspect="1"/>
          </p:cNvGraphicFramePr>
          <p:nvPr/>
        </p:nvGraphicFramePr>
        <p:xfrm>
          <a:off x="642910" y="928670"/>
          <a:ext cx="7786742" cy="3573854"/>
        </p:xfrm>
        <a:graphic>
          <a:graphicData uri="http://schemas.openxmlformats.org/presentationml/2006/ole">
            <p:oleObj spid="_x0000_s1025" r:id="rId3" imgW="3136508" imgH="1434415" progId="">
              <p:embed/>
            </p:oleObj>
          </a:graphicData>
        </a:graphic>
      </p:graphicFrame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857356" y="857232"/>
            <a:ext cx="6500858" cy="39281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428596" y="1142984"/>
            <a:ext cx="8229600" cy="4525963"/>
          </a:xfrm>
        </p:spPr>
        <p:txBody>
          <a:bodyPr>
            <a:normAutofit/>
          </a:bodyPr>
          <a:lstStyle/>
          <a:p>
            <a:pPr algn="just">
              <a:buFont typeface="Wingdings" pitchFamily="2" charset="2"/>
              <a:buChar char="ü"/>
            </a:pPr>
            <a:r>
              <a:rPr lang="ru-RU" sz="2700" b="1" i="1" dirty="0" err="1" smtClean="0">
                <a:latin typeface="Times New Roman" pitchFamily="18" charset="0"/>
                <a:cs typeface="Times New Roman" pitchFamily="18" charset="0"/>
              </a:rPr>
              <a:t>Статичне</a:t>
            </a:r>
            <a:r>
              <a:rPr lang="ru-RU" sz="27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700" b="1" i="1" dirty="0" err="1" smtClean="0">
                <a:latin typeface="Times New Roman" pitchFamily="18" charset="0"/>
                <a:cs typeface="Times New Roman" pitchFamily="18" charset="0"/>
              </a:rPr>
              <a:t>зусилля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700" dirty="0" err="1" smtClean="0"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700" b="1" i="1" dirty="0" err="1" smtClean="0">
                <a:latin typeface="Times New Roman" pitchFamily="18" charset="0"/>
                <a:cs typeface="Times New Roman" pitchFamily="18" charset="0"/>
              </a:rPr>
              <a:t>м'язовий</a:t>
            </a:r>
            <a:r>
              <a:rPr lang="ru-RU" sz="2700" b="1" i="1" dirty="0" smtClean="0">
                <a:latin typeface="Times New Roman" pitchFamily="18" charset="0"/>
                <a:cs typeface="Times New Roman" pitchFamily="18" charset="0"/>
              </a:rPr>
              <a:t> тонус</a:t>
            </a:r>
            <a:r>
              <a:rPr lang="ru-RU" sz="27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-  </a:t>
            </a:r>
            <a:r>
              <a:rPr lang="ru-RU" sz="2700" dirty="0" err="1" smtClean="0">
                <a:latin typeface="Times New Roman" pitchFamily="18" charset="0"/>
                <a:cs typeface="Times New Roman" pitchFamily="18" charset="0"/>
              </a:rPr>
              <a:t>тривале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700" dirty="0" err="1" smtClean="0">
                <a:latin typeface="Times New Roman" pitchFamily="18" charset="0"/>
                <a:cs typeface="Times New Roman" pitchFamily="18" charset="0"/>
              </a:rPr>
              <a:t>напруження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700" dirty="0" err="1" smtClean="0">
                <a:latin typeface="Times New Roman" pitchFamily="18" charset="0"/>
                <a:cs typeface="Times New Roman" pitchFamily="18" charset="0"/>
              </a:rPr>
              <a:t>м'язів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700" dirty="0" err="1" smtClean="0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700" dirty="0" err="1" smtClean="0">
                <a:latin typeface="Times New Roman" pitchFamily="18" charset="0"/>
                <a:cs typeface="Times New Roman" pitchFamily="18" charset="0"/>
              </a:rPr>
              <a:t>зберігає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700" dirty="0" err="1" smtClean="0">
                <a:latin typeface="Times New Roman" pitchFamily="18" charset="0"/>
                <a:cs typeface="Times New Roman" pitchFamily="18" charset="0"/>
              </a:rPr>
              <a:t>положення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700" dirty="0" err="1" smtClean="0">
                <a:latin typeface="Times New Roman" pitchFamily="18" charset="0"/>
                <a:cs typeface="Times New Roman" pitchFamily="18" charset="0"/>
              </a:rPr>
              <a:t>тіла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2700" dirty="0" err="1" smtClean="0">
                <a:latin typeface="Times New Roman" pitchFamily="18" charset="0"/>
                <a:cs typeface="Times New Roman" pitchFamily="18" charset="0"/>
              </a:rPr>
              <a:t>гравітаційному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700" dirty="0" err="1" smtClean="0">
                <a:latin typeface="Times New Roman" pitchFamily="18" charset="0"/>
                <a:cs typeface="Times New Roman" pitchFamily="18" charset="0"/>
              </a:rPr>
              <a:t>полі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700" dirty="0" err="1" smtClean="0">
                <a:latin typeface="Times New Roman" pitchFamily="18" charset="0"/>
                <a:cs typeface="Times New Roman" pitchFamily="18" charset="0"/>
              </a:rPr>
              <a:t>підтримання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700" dirty="0" err="1" smtClean="0">
                <a:latin typeface="Times New Roman" pitchFamily="18" charset="0"/>
                <a:cs typeface="Times New Roman" pitchFamily="18" charset="0"/>
              </a:rPr>
              <a:t>пози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uk-UA" sz="2800" dirty="0" err="1" smtClean="0">
                <a:latin typeface="Times New Roman" pitchFamily="18" charset="0"/>
                <a:cs typeface="Times New Roman" pitchFamily="18" charset="0"/>
              </a:rPr>
              <a:t>М</a:t>
            </a:r>
            <a:r>
              <a:rPr lang="uk-UA" sz="2800" dirty="0" err="1" smtClean="0">
                <a:latin typeface="Times New Roman" pitchFamily="18" charset="0"/>
                <a:cs typeface="Times New Roman" pitchFamily="18" charset="0"/>
                <a:sym typeface="Symbol"/>
              </a:rPr>
              <a:t></a:t>
            </a:r>
            <a:r>
              <a:rPr lang="uk-UA" sz="2800" dirty="0" err="1" smtClean="0">
                <a:latin typeface="Times New Roman" pitchFamily="18" charset="0"/>
                <a:cs typeface="Times New Roman" pitchFamily="18" charset="0"/>
              </a:rPr>
              <a:t>язовий</a:t>
            </a: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 тонус забезпечується роботою повільних м'язових волокон.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ü"/>
            </a:pPr>
            <a:r>
              <a:rPr lang="ru-RU" sz="2700" b="1" i="1" dirty="0" smtClean="0">
                <a:latin typeface="Times New Roman" pitchFamily="18" charset="0"/>
                <a:cs typeface="Times New Roman" pitchFamily="18" charset="0"/>
              </a:rPr>
              <a:t>Контрактура 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sz="2700" dirty="0" err="1" smtClean="0">
                <a:latin typeface="Times New Roman" pitchFamily="18" charset="0"/>
                <a:cs typeface="Times New Roman" pitchFamily="18" charset="0"/>
              </a:rPr>
              <a:t>це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700" dirty="0" err="1" smtClean="0">
                <a:latin typeface="Times New Roman" pitchFamily="18" charset="0"/>
                <a:cs typeface="Times New Roman" pitchFamily="18" charset="0"/>
              </a:rPr>
              <a:t>стійке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700" dirty="0" err="1" smtClean="0">
                <a:latin typeface="Times New Roman" pitchFamily="18" charset="0"/>
                <a:cs typeface="Times New Roman" pitchFamily="18" charset="0"/>
              </a:rPr>
              <a:t>залишкове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700" dirty="0" err="1" smtClean="0">
                <a:latin typeface="Times New Roman" pitchFamily="18" charset="0"/>
                <a:cs typeface="Times New Roman" pitchFamily="18" charset="0"/>
              </a:rPr>
              <a:t>скорочення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700" dirty="0" err="1" smtClean="0">
                <a:latin typeface="Times New Roman" pitchFamily="18" charset="0"/>
                <a:cs typeface="Times New Roman" pitchFamily="18" charset="0"/>
              </a:rPr>
              <a:t>м'язу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700" dirty="0" err="1" smtClean="0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700" dirty="0" err="1" smtClean="0">
                <a:latin typeface="Times New Roman" pitchFamily="18" charset="0"/>
                <a:cs typeface="Times New Roman" pitchFamily="18" charset="0"/>
              </a:rPr>
              <a:t>супроводжується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700" dirty="0" err="1" smtClean="0">
                <a:latin typeface="Times New Roman" pitchFamily="18" charset="0"/>
                <a:cs typeface="Times New Roman" pitchFamily="18" charset="0"/>
              </a:rPr>
              <a:t>сповільненим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700" dirty="0" err="1" smtClean="0">
                <a:latin typeface="Times New Roman" pitchFamily="18" charset="0"/>
                <a:cs typeface="Times New Roman" pitchFamily="18" charset="0"/>
              </a:rPr>
              <a:t>розслабленням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Контрактури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бувають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вроджені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й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набуті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7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500034" y="500042"/>
            <a:ext cx="8229600" cy="6072230"/>
          </a:xfrm>
        </p:spPr>
        <p:txBody>
          <a:bodyPr>
            <a:normAutofit fontScale="85000" lnSpcReduction="20000"/>
          </a:bodyPr>
          <a:lstStyle/>
          <a:p>
            <a:pPr algn="just">
              <a:lnSpc>
                <a:spcPct val="120000"/>
              </a:lnSpc>
              <a:buFont typeface="Wingdings" pitchFamily="2" charset="2"/>
              <a:buChar char="ü"/>
            </a:pPr>
            <a:r>
              <a:rPr lang="ru-RU" b="1" i="1" dirty="0" err="1" smtClean="0">
                <a:latin typeface="Times New Roman" pitchFamily="18" charset="0"/>
                <a:cs typeface="Times New Roman" pitchFamily="18" charset="0"/>
              </a:rPr>
              <a:t>Гнучкістю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називається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здатність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виконувати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рухи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великою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амплітудою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lnSpc>
                <a:spcPct val="120000"/>
              </a:lnSpc>
              <a:buFont typeface="Wingdings" pitchFamily="2" charset="2"/>
              <a:buChar char="ü"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Виділяють активну і пасивну гнучкість. </a:t>
            </a:r>
          </a:p>
          <a:p>
            <a:pPr algn="just">
              <a:lnSpc>
                <a:spcPct val="120000"/>
              </a:lnSpc>
              <a:buFont typeface="Wingdings" pitchFamily="2" charset="2"/>
              <a:buChar char="ü"/>
            </a:pPr>
            <a:r>
              <a:rPr lang="uk-UA" b="1" dirty="0" smtClean="0">
                <a:latin typeface="Times New Roman" pitchFamily="18" charset="0"/>
                <a:cs typeface="Times New Roman" pitchFamily="18" charset="0"/>
              </a:rPr>
              <a:t>Активна гнучкість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— здатність виконувати рухи в суглобі з великою амплітудою за рахунок активності м'язових груп, що проходять через цей суглоб (приклад: амплітуда підйому ноги в позі </a:t>
            </a:r>
            <a:r>
              <a:rPr lang="uk-UA" dirty="0" err="1" smtClean="0">
                <a:latin typeface="Times New Roman" pitchFamily="18" charset="0"/>
                <a:cs typeface="Times New Roman" pitchFamily="18" charset="0"/>
              </a:rPr>
              <a:t>“ластівка”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). </a:t>
            </a:r>
          </a:p>
          <a:p>
            <a:pPr algn="just">
              <a:lnSpc>
                <a:spcPct val="120000"/>
              </a:lnSpc>
              <a:buFont typeface="Wingdings" pitchFamily="2" charset="2"/>
              <a:buChar char="ü"/>
            </a:pPr>
            <a:r>
              <a:rPr lang="uk-UA" b="1" dirty="0" smtClean="0">
                <a:latin typeface="Times New Roman" pitchFamily="18" charset="0"/>
                <a:cs typeface="Times New Roman" pitchFamily="18" charset="0"/>
              </a:rPr>
              <a:t>Пасивна гнучкість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визначається найвищою амплітудою, котру можна досягти за рахунок прикладених зовнішніх сил.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Показники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пасивної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гнучкості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більш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відповідних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показників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активної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гнучкості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Різниця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між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ними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називається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дефіцитом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активної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гнучкості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9154" name="Picture 2" descr="http://lifehacker.ru/wp-content/uploads/2012/11/Screenshot-111312-307-PM.jpe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757481" y="1285860"/>
            <a:ext cx="5386519" cy="3214710"/>
          </a:xfrm>
          <a:prstGeom prst="flowChartProcess">
            <a:avLst/>
          </a:prstGeom>
          <a:noFill/>
        </p:spPr>
      </p:pic>
      <p:pic>
        <p:nvPicPr>
          <p:cNvPr id="49156" name="Picture 4" descr="http://www.t-chel.ru/img/telo/clip_image002_0007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14348" y="0"/>
            <a:ext cx="3143272" cy="5121470"/>
          </a:xfrm>
          <a:prstGeom prst="rect">
            <a:avLst/>
          </a:prstGeom>
          <a:noFill/>
        </p:spPr>
      </p:pic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500034" y="5429264"/>
            <a:ext cx="8229600" cy="1143000"/>
          </a:xfrm>
        </p:spPr>
        <p:txBody>
          <a:bodyPr>
            <a:normAutofit/>
          </a:bodyPr>
          <a:lstStyle/>
          <a:p>
            <a:r>
              <a:rPr lang="uk-UA" sz="3200" b="1" dirty="0" smtClean="0">
                <a:latin typeface="Times New Roman" pitchFamily="18" charset="0"/>
                <a:cs typeface="Times New Roman" pitchFamily="18" charset="0"/>
              </a:rPr>
              <a:t>Рис. </a:t>
            </a:r>
            <a:r>
              <a:rPr lang="uk-UA" sz="3200" b="1" dirty="0" smtClean="0">
                <a:latin typeface="Times New Roman" pitchFamily="18" charset="0"/>
                <a:cs typeface="Times New Roman" pitchFamily="18" charset="0"/>
              </a:rPr>
              <a:t>7. </a:t>
            </a:r>
            <a:r>
              <a:rPr lang="uk-UA" sz="3200" b="1" dirty="0" smtClean="0">
                <a:latin typeface="Times New Roman" pitchFamily="18" charset="0"/>
                <a:cs typeface="Times New Roman" pitchFamily="18" charset="0"/>
              </a:rPr>
              <a:t>Види гнучкості: </a:t>
            </a:r>
            <a:br>
              <a:rPr lang="uk-UA" sz="32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uk-UA" sz="2700" b="1" dirty="0" smtClean="0">
                <a:latin typeface="Times New Roman" pitchFamily="18" charset="0"/>
                <a:cs typeface="Times New Roman" pitchFamily="18" charset="0"/>
              </a:rPr>
              <a:t>а – пасивна гнучкість; б – активна гнучкість</a:t>
            </a:r>
            <a:endParaRPr lang="ru-RU" sz="27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286512" y="4500570"/>
            <a:ext cx="42862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3200" b="1" dirty="0" smtClean="0">
                <a:latin typeface="Times New Roman" pitchFamily="18" charset="0"/>
                <a:cs typeface="Times New Roman" pitchFamily="18" charset="0"/>
              </a:rPr>
              <a:t>б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785918" y="5143512"/>
            <a:ext cx="50006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3200" b="1" dirty="0" smtClean="0">
                <a:latin typeface="Times New Roman" pitchFamily="18" charset="0"/>
                <a:cs typeface="Times New Roman" pitchFamily="18" charset="0"/>
              </a:rPr>
              <a:t>а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285728"/>
            <a:ext cx="8229600" cy="785794"/>
          </a:xfrm>
        </p:spPr>
        <p:txBody>
          <a:bodyPr>
            <a:normAutofit/>
          </a:bodyPr>
          <a:lstStyle/>
          <a:p>
            <a:r>
              <a:rPr lang="uk-UA" sz="3600" b="1" dirty="0" smtClean="0">
                <a:latin typeface="Times New Roman" pitchFamily="18" charset="0"/>
                <a:cs typeface="Times New Roman" pitchFamily="18" charset="0"/>
              </a:rPr>
              <a:t>Втома</a:t>
            </a:r>
            <a:endParaRPr lang="ru-RU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1142984"/>
            <a:ext cx="8229600" cy="5143536"/>
          </a:xfrm>
        </p:spPr>
        <p:txBody>
          <a:bodyPr>
            <a:normAutofit/>
          </a:bodyPr>
          <a:lstStyle/>
          <a:p>
            <a:pPr algn="just">
              <a:buFont typeface="Wingdings" pitchFamily="2" charset="2"/>
              <a:buChar char="ü"/>
            </a:pPr>
            <a:r>
              <a:rPr lang="ru-RU" sz="2700" b="1" i="1" dirty="0" err="1" smtClean="0">
                <a:latin typeface="Times New Roman" pitchFamily="18" charset="0"/>
                <a:cs typeface="Times New Roman" pitchFamily="18" charset="0"/>
              </a:rPr>
              <a:t>Втома</a:t>
            </a:r>
            <a:r>
              <a:rPr lang="ru-RU" sz="27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700" b="1" i="1" dirty="0" err="1" smtClean="0">
                <a:latin typeface="Times New Roman" pitchFamily="18" charset="0"/>
                <a:cs typeface="Times New Roman" pitchFamily="18" charset="0"/>
              </a:rPr>
              <a:t>м'язів</a:t>
            </a:r>
            <a:r>
              <a:rPr lang="ru-RU" sz="27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sz="2700" dirty="0" err="1" smtClean="0">
                <a:latin typeface="Times New Roman" pitchFamily="18" charset="0"/>
                <a:cs typeface="Times New Roman" pitchFamily="18" charset="0"/>
              </a:rPr>
              <a:t>тимчасове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700" dirty="0" err="1" smtClean="0">
                <a:latin typeface="Times New Roman" pitchFamily="18" charset="0"/>
                <a:cs typeface="Times New Roman" pitchFamily="18" charset="0"/>
              </a:rPr>
              <a:t>зниження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700" dirty="0" err="1" smtClean="0">
                <a:latin typeface="Times New Roman" pitchFamily="18" charset="0"/>
                <a:cs typeface="Times New Roman" pitchFamily="18" charset="0"/>
              </a:rPr>
              <a:t>працездатності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700" dirty="0" err="1" smtClean="0"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700" dirty="0" err="1" smtClean="0">
                <a:latin typeface="Times New Roman" pitchFamily="18" charset="0"/>
                <a:cs typeface="Times New Roman" pitchFamily="18" charset="0"/>
              </a:rPr>
              <a:t>втрата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700" dirty="0" err="1" smtClean="0">
                <a:latin typeface="Times New Roman" pitchFamily="18" charset="0"/>
                <a:cs typeface="Times New Roman" pitchFamily="18" charset="0"/>
              </a:rPr>
              <a:t>працездатності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2700" dirty="0" err="1" smtClean="0">
                <a:latin typeface="Times New Roman" pitchFamily="18" charset="0"/>
                <a:cs typeface="Times New Roman" pitchFamily="18" charset="0"/>
              </a:rPr>
              <a:t>результаті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700" dirty="0" err="1" smtClean="0">
                <a:latin typeface="Times New Roman" pitchFamily="18" charset="0"/>
                <a:cs typeface="Times New Roman" pitchFamily="18" charset="0"/>
              </a:rPr>
              <a:t>попередньої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700" dirty="0" err="1" smtClean="0">
                <a:latin typeface="Times New Roman" pitchFamily="18" charset="0"/>
                <a:cs typeface="Times New Roman" pitchFamily="18" charset="0"/>
              </a:rPr>
              <a:t>роботи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algn="just">
              <a:buFont typeface="Wingdings" pitchFamily="2" charset="2"/>
              <a:buChar char="ü"/>
            </a:pPr>
            <a:r>
              <a:rPr lang="ru-RU" sz="2700" dirty="0" err="1" smtClean="0">
                <a:latin typeface="Times New Roman" pitchFamily="18" charset="0"/>
                <a:cs typeface="Times New Roman" pitchFamily="18" charset="0"/>
              </a:rPr>
              <a:t>Залежить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700" dirty="0" err="1" smtClean="0"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: 1) </a:t>
            </a:r>
            <a:r>
              <a:rPr lang="ru-RU" sz="2700" dirty="0" err="1" smtClean="0">
                <a:latin typeface="Times New Roman" pitchFamily="18" charset="0"/>
                <a:cs typeface="Times New Roman" pitchFamily="18" charset="0"/>
              </a:rPr>
              <a:t>величини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700" dirty="0" err="1" smtClean="0">
                <a:latin typeface="Times New Roman" pitchFamily="18" charset="0"/>
                <a:cs typeface="Times New Roman" pitchFamily="18" charset="0"/>
              </a:rPr>
              <a:t>виконаної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700" dirty="0" err="1" smtClean="0">
                <a:latin typeface="Times New Roman" pitchFamily="18" charset="0"/>
                <a:cs typeface="Times New Roman" pitchFamily="18" charset="0"/>
              </a:rPr>
              <a:t>роботи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; </a:t>
            </a:r>
          </a:p>
          <a:p>
            <a:pPr algn="just">
              <a:buNone/>
            </a:pP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	2) </a:t>
            </a:r>
            <a:r>
              <a:rPr lang="ru-RU" sz="2700" dirty="0" err="1" smtClean="0">
                <a:latin typeface="Times New Roman" pitchFamily="18" charset="0"/>
                <a:cs typeface="Times New Roman" pitchFamily="18" charset="0"/>
              </a:rPr>
              <a:t>величини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700" dirty="0" err="1" smtClean="0">
                <a:latin typeface="Times New Roman" pitchFamily="18" charset="0"/>
                <a:cs typeface="Times New Roman" pitchFamily="18" charset="0"/>
              </a:rPr>
              <a:t>нервового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700" dirty="0" err="1" smtClean="0">
                <a:latin typeface="Times New Roman" pitchFamily="18" charset="0"/>
                <a:cs typeface="Times New Roman" pitchFamily="18" charset="0"/>
              </a:rPr>
              <a:t>навантаження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700" dirty="0" err="1" smtClean="0">
                <a:latin typeface="Times New Roman" pitchFamily="18" charset="0"/>
                <a:cs typeface="Times New Roman" pitchFamily="18" charset="0"/>
              </a:rPr>
              <a:t>м'язу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, при </a:t>
            </a:r>
            <a:r>
              <a:rPr lang="ru-RU" sz="2700" dirty="0" err="1" smtClean="0">
                <a:latin typeface="Times New Roman" pitchFamily="18" charset="0"/>
                <a:cs typeface="Times New Roman" pitchFamily="18" charset="0"/>
              </a:rPr>
              <a:t>частіших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700" dirty="0" err="1" smtClean="0">
                <a:latin typeface="Times New Roman" pitchFamily="18" charset="0"/>
                <a:cs typeface="Times New Roman" pitchFamily="18" charset="0"/>
              </a:rPr>
              <a:t>подразненнях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700" dirty="0" err="1" smtClean="0">
                <a:latin typeface="Times New Roman" pitchFamily="18" charset="0"/>
                <a:cs typeface="Times New Roman" pitchFamily="18" charset="0"/>
              </a:rPr>
              <a:t>утома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700" dirty="0" err="1" smtClean="0">
                <a:latin typeface="Times New Roman" pitchFamily="18" charset="0"/>
                <a:cs typeface="Times New Roman" pitchFamily="18" charset="0"/>
              </a:rPr>
              <a:t>настає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700" dirty="0" err="1" smtClean="0">
                <a:latin typeface="Times New Roman" pitchFamily="18" charset="0"/>
                <a:cs typeface="Times New Roman" pitchFamily="18" charset="0"/>
              </a:rPr>
              <a:t>швидше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buFont typeface="Wingdings" pitchFamily="2" charset="2"/>
              <a:buChar char="ü"/>
            </a:pPr>
            <a:r>
              <a:rPr lang="ru-RU" sz="2700" dirty="0" err="1" smtClean="0">
                <a:latin typeface="Times New Roman" pitchFamily="18" charset="0"/>
                <a:cs typeface="Times New Roman" pitchFamily="18" charset="0"/>
              </a:rPr>
              <a:t>Ознаками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700" dirty="0" err="1" smtClean="0">
                <a:latin typeface="Times New Roman" pitchFamily="18" charset="0"/>
                <a:cs typeface="Times New Roman" pitchFamily="18" charset="0"/>
              </a:rPr>
              <a:t>втоми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 є: </a:t>
            </a:r>
          </a:p>
          <a:p>
            <a:pPr algn="just">
              <a:buNone/>
            </a:pP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		- </a:t>
            </a:r>
            <a:r>
              <a:rPr lang="ru-RU" sz="2700" dirty="0" err="1" smtClean="0">
                <a:latin typeface="Times New Roman" pitchFamily="18" charset="0"/>
                <a:cs typeface="Times New Roman" pitchFamily="18" charset="0"/>
              </a:rPr>
              <a:t>поступове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700" dirty="0" err="1" smtClean="0">
                <a:latin typeface="Times New Roman" pitchFamily="18" charset="0"/>
                <a:cs typeface="Times New Roman" pitchFamily="18" charset="0"/>
              </a:rPr>
              <a:t>зменшення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700" dirty="0" err="1" smtClean="0">
                <a:latin typeface="Times New Roman" pitchFamily="18" charset="0"/>
                <a:cs typeface="Times New Roman" pitchFamily="18" charset="0"/>
              </a:rPr>
              <a:t>амплітуди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700" dirty="0" err="1" smtClean="0">
                <a:latin typeface="Times New Roman" pitchFamily="18" charset="0"/>
                <a:cs typeface="Times New Roman" pitchFamily="18" charset="0"/>
              </a:rPr>
              <a:t>скорочень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, </a:t>
            </a:r>
          </a:p>
          <a:p>
            <a:pPr algn="just">
              <a:buNone/>
            </a:pP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		- </a:t>
            </a:r>
            <a:r>
              <a:rPr lang="ru-RU" sz="2700" dirty="0" err="1" smtClean="0">
                <a:latin typeface="Times New Roman" pitchFamily="18" charset="0"/>
                <a:cs typeface="Times New Roman" pitchFamily="18" charset="0"/>
              </a:rPr>
              <a:t>зростання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700" dirty="0" err="1" smtClean="0">
                <a:latin typeface="Times New Roman" pitchFamily="18" charset="0"/>
                <a:cs typeface="Times New Roman" pitchFamily="18" charset="0"/>
              </a:rPr>
              <a:t>їх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700" dirty="0" err="1" smtClean="0">
                <a:latin typeface="Times New Roman" pitchFamily="18" charset="0"/>
                <a:cs typeface="Times New Roman" pitchFamily="18" charset="0"/>
              </a:rPr>
              <a:t>тривалості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,  </a:t>
            </a:r>
          </a:p>
          <a:p>
            <a:pPr algn="just">
              <a:buNone/>
            </a:pP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		- </a:t>
            </a:r>
            <a:r>
              <a:rPr lang="ru-RU" sz="2700" dirty="0" err="1" smtClean="0">
                <a:latin typeface="Times New Roman" pitchFamily="18" charset="0"/>
                <a:cs typeface="Times New Roman" pitchFamily="18" charset="0"/>
              </a:rPr>
              <a:t>наростання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700" dirty="0" err="1" smtClean="0">
                <a:latin typeface="Times New Roman" pitchFamily="18" charset="0"/>
                <a:cs typeface="Times New Roman" pitchFamily="18" charset="0"/>
              </a:rPr>
              <a:t>контрактури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7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0"/>
            <a:ext cx="8229600" cy="1143000"/>
          </a:xfrm>
        </p:spPr>
        <p:txBody>
          <a:bodyPr>
            <a:normAutofit/>
          </a:bodyPr>
          <a:lstStyle/>
          <a:p>
            <a:r>
              <a:rPr lang="uk-UA" sz="3600" b="1" dirty="0" smtClean="0">
                <a:latin typeface="Times New Roman" pitchFamily="18" charset="0"/>
                <a:cs typeface="Times New Roman" pitchFamily="18" charset="0"/>
              </a:rPr>
              <a:t>Теорії втоми</a:t>
            </a:r>
            <a:endParaRPr lang="ru-RU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1142984"/>
            <a:ext cx="8229600" cy="4786346"/>
          </a:xfrm>
        </p:spPr>
        <p:txBody>
          <a:bodyPr>
            <a:normAutofit/>
          </a:bodyPr>
          <a:lstStyle/>
          <a:p>
            <a:pPr algn="just">
              <a:buFont typeface="Wingdings" pitchFamily="2" charset="2"/>
              <a:buChar char="ü"/>
            </a:pPr>
            <a:r>
              <a:rPr lang="uk-UA" sz="2700" dirty="0" smtClean="0">
                <a:latin typeface="Times New Roman" pitchFamily="18" charset="0"/>
                <a:cs typeface="Times New Roman" pitchFamily="18" charset="0"/>
              </a:rPr>
              <a:t>1. Теорія виснаження (</a:t>
            </a:r>
            <a:r>
              <a:rPr lang="uk-UA" sz="2700" dirty="0" err="1" smtClean="0">
                <a:latin typeface="Times New Roman" pitchFamily="18" charset="0"/>
                <a:cs typeface="Times New Roman" pitchFamily="18" charset="0"/>
              </a:rPr>
              <a:t>Шифф</a:t>
            </a:r>
            <a:r>
              <a:rPr lang="uk-UA" sz="2700" dirty="0" smtClean="0">
                <a:latin typeface="Times New Roman" pitchFamily="18" charset="0"/>
                <a:cs typeface="Times New Roman" pitchFamily="18" charset="0"/>
              </a:rPr>
              <a:t>, 1868). Утома настає в результаті виснаження запасів речовин, що вивільняють енергію для м'язового скорочення. Так, ізольований м'яз зменшує свою працездатність або навіть перестає скорочуватись, коли запас глікогену складатиме половину вихідної кількості.</a:t>
            </a:r>
          </a:p>
          <a:p>
            <a:pPr algn="just">
              <a:buFont typeface="Wingdings" pitchFamily="2" charset="2"/>
              <a:buChar char="ü"/>
            </a:pPr>
            <a:endParaRPr lang="ru-RU" sz="8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ü"/>
            </a:pPr>
            <a:r>
              <a:rPr lang="uk-UA" sz="2700" dirty="0" smtClean="0">
                <a:latin typeface="Times New Roman" pitchFamily="18" charset="0"/>
                <a:cs typeface="Times New Roman" pitchFamily="18" charset="0"/>
              </a:rPr>
              <a:t>2. Теорія засмічення (</a:t>
            </a:r>
            <a:r>
              <a:rPr lang="uk-UA" sz="2700" dirty="0" err="1" smtClean="0">
                <a:latin typeface="Times New Roman" pitchFamily="18" charset="0"/>
                <a:cs typeface="Times New Roman" pitchFamily="18" charset="0"/>
              </a:rPr>
              <a:t>Пфлюгер</a:t>
            </a:r>
            <a:r>
              <a:rPr lang="uk-UA" sz="2700" dirty="0" smtClean="0">
                <a:latin typeface="Times New Roman" pitchFamily="18" charset="0"/>
                <a:cs typeface="Times New Roman" pitchFamily="18" charset="0"/>
              </a:rPr>
              <a:t>, 1872). Втома настає при накопиченні у м'язі кінцевих продуктів обміну речовин – фосфорної й молочної кислот.</a:t>
            </a:r>
            <a:endParaRPr lang="ru-RU" sz="27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500034" y="428604"/>
            <a:ext cx="8229600" cy="6215106"/>
          </a:xfrm>
        </p:spPr>
        <p:txBody>
          <a:bodyPr>
            <a:normAutofit fontScale="40000" lnSpcReduction="20000"/>
          </a:bodyPr>
          <a:lstStyle/>
          <a:p>
            <a:pPr algn="just">
              <a:lnSpc>
                <a:spcPct val="120000"/>
              </a:lnSpc>
              <a:buFont typeface="Wingdings" pitchFamily="2" charset="2"/>
              <a:buChar char="ü"/>
            </a:pPr>
            <a:r>
              <a:rPr lang="uk-UA" sz="4900" dirty="0" smtClean="0">
                <a:latin typeface="Times New Roman" pitchFamily="18" charset="0"/>
                <a:cs typeface="Times New Roman" pitchFamily="18" charset="0"/>
              </a:rPr>
              <a:t>3. Теорія удушення (</a:t>
            </a:r>
            <a:r>
              <a:rPr lang="uk-UA" sz="4900" dirty="0" err="1" smtClean="0">
                <a:latin typeface="Times New Roman" pitchFamily="18" charset="0"/>
                <a:cs typeface="Times New Roman" pitchFamily="18" charset="0"/>
              </a:rPr>
              <a:t>Ферворн</a:t>
            </a:r>
            <a:r>
              <a:rPr lang="uk-UA" sz="4900" dirty="0" smtClean="0">
                <a:latin typeface="Times New Roman" pitchFamily="18" charset="0"/>
                <a:cs typeface="Times New Roman" pitchFamily="18" charset="0"/>
              </a:rPr>
              <a:t>, 1903). Утома розвивається в умовах нестачі кисню – кисневого боргу. За цих умов під час м'язової роботи функції нервової системи понижуються. Це і є основною причиною втоми. Кисневий борг ліквідується при посиленому кровообігу й диханні  як під час роботи, так і після її завершення. Ліквідація кисневого боргу завершується лише після повного окислення залишкових продуктів обміну речовин і повного завершення відновлювальних процесів.</a:t>
            </a:r>
          </a:p>
          <a:p>
            <a:pPr algn="just">
              <a:lnSpc>
                <a:spcPct val="120000"/>
              </a:lnSpc>
              <a:buFont typeface="Wingdings" pitchFamily="2" charset="2"/>
              <a:buChar char="ü"/>
            </a:pPr>
            <a:endParaRPr lang="ru-RU" sz="49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20000"/>
              </a:lnSpc>
              <a:buFont typeface="Wingdings" pitchFamily="2" charset="2"/>
              <a:buChar char="ü"/>
            </a:pPr>
            <a:r>
              <a:rPr lang="uk-UA" sz="4900" dirty="0" smtClean="0">
                <a:latin typeface="Times New Roman" pitchFamily="18" charset="0"/>
                <a:cs typeface="Times New Roman" pitchFamily="18" charset="0"/>
              </a:rPr>
              <a:t>4. Теорія втоми, в якій головна роль відводиться ЦНС (</a:t>
            </a:r>
            <a:r>
              <a:rPr lang="uk-UA" sz="4900" dirty="0" err="1" smtClean="0">
                <a:latin typeface="Times New Roman" pitchFamily="18" charset="0"/>
                <a:cs typeface="Times New Roman" pitchFamily="18" charset="0"/>
              </a:rPr>
              <a:t>Сеченов</a:t>
            </a:r>
            <a:r>
              <a:rPr lang="uk-UA" sz="4900" dirty="0" smtClean="0">
                <a:latin typeface="Times New Roman" pitchFamily="18" charset="0"/>
                <a:cs typeface="Times New Roman" pitchFamily="18" charset="0"/>
              </a:rPr>
              <a:t>, 1903). Утома настає при дії умовних подразників. При цьому посилюється гальмування умовних і безумовних рефлексів. На розвиток утоми впливає надходження аферентних імпульсів у головний мозок і емоції. Довільна м'язова діяльність втомлює більше, ніж мимовільна. Суттєве значення у розвитку втоми має функціональний стан головного мозку. Останній змінюється при гіпоксії, гіпоглікемії, гіпертермії, накопиченні метаболітів у крові, зсувів функцій внутрішніх органів, особливо серцево-судинної  й дихальної систем.</a:t>
            </a:r>
            <a:endParaRPr lang="ru-RU" sz="49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285728"/>
            <a:ext cx="8229600" cy="1143000"/>
          </a:xfrm>
        </p:spPr>
        <p:txBody>
          <a:bodyPr>
            <a:noAutofit/>
          </a:bodyPr>
          <a:lstStyle/>
          <a:p>
            <a:r>
              <a:rPr lang="uk-UA" sz="3600" b="1" dirty="0" smtClean="0">
                <a:latin typeface="Times New Roman" pitchFamily="18" charset="0"/>
                <a:cs typeface="Times New Roman" pitchFamily="18" charset="0"/>
              </a:rPr>
              <a:t>Фази проходження втоми при м'язовій роботі:</a:t>
            </a:r>
            <a:endParaRPr lang="ru-RU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Font typeface="Wingdings" pitchFamily="2" charset="2"/>
              <a:buChar char="ü"/>
            </a:pPr>
            <a:r>
              <a:rPr lang="uk-UA" sz="2700" dirty="0" smtClean="0">
                <a:latin typeface="Times New Roman" pitchFamily="18" charset="0"/>
                <a:cs typeface="Times New Roman" pitchFamily="18" charset="0"/>
              </a:rPr>
              <a:t>1) фаза компенсованої втоми — у ній, не зважаючи на зростання утруднення, людина зберігає інтенсивність виконання рухів (наприклад, швидкість бігу на початковому рівні);</a:t>
            </a:r>
            <a:endParaRPr lang="ru-RU" sz="2700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ü"/>
            </a:pP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2) фаз</a:t>
            </a:r>
            <a:r>
              <a:rPr lang="uk-UA" sz="2700" dirty="0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700" dirty="0" err="1" smtClean="0">
                <a:latin typeface="Times New Roman" pitchFamily="18" charset="0"/>
                <a:cs typeface="Times New Roman" pitchFamily="18" charset="0"/>
              </a:rPr>
              <a:t>д</a:t>
            </a:r>
            <a:r>
              <a:rPr lang="uk-UA" sz="2700" dirty="0" smtClean="0">
                <a:latin typeface="Times New Roman" pitchFamily="18" charset="0"/>
                <a:cs typeface="Times New Roman" pitchFamily="18" charset="0"/>
              </a:rPr>
              <a:t>е</a:t>
            </a:r>
            <a:r>
              <a:rPr lang="ru-RU" sz="2700" dirty="0" err="1" smtClean="0">
                <a:latin typeface="Times New Roman" pitchFamily="18" charset="0"/>
                <a:cs typeface="Times New Roman" pitchFamily="18" charset="0"/>
              </a:rPr>
              <a:t>компенсовано</a:t>
            </a:r>
            <a:r>
              <a:rPr lang="uk-UA" sz="2700" dirty="0" smtClean="0">
                <a:latin typeface="Times New Roman" pitchFamily="18" charset="0"/>
                <a:cs typeface="Times New Roman" pitchFamily="18" charset="0"/>
              </a:rPr>
              <a:t>ї втоми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 — у </a:t>
            </a:r>
            <a:r>
              <a:rPr lang="ru-RU" sz="2700" dirty="0" err="1" smtClean="0">
                <a:latin typeface="Times New Roman" pitchFamily="18" charset="0"/>
                <a:cs typeface="Times New Roman" pitchFamily="18" charset="0"/>
              </a:rPr>
              <a:t>ній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700" dirty="0" smtClean="0">
                <a:latin typeface="Times New Roman" pitchFamily="18" charset="0"/>
                <a:cs typeface="Times New Roman" pitchFamily="18" charset="0"/>
              </a:rPr>
              <a:t>людина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, не </a:t>
            </a:r>
            <a:r>
              <a:rPr lang="ru-RU" sz="2700" dirty="0" err="1" smtClean="0">
                <a:latin typeface="Times New Roman" pitchFamily="18" charset="0"/>
                <a:cs typeface="Times New Roman" pitchFamily="18" charset="0"/>
              </a:rPr>
              <a:t>зважаючи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2700" dirty="0" err="1" smtClean="0">
                <a:latin typeface="Times New Roman" pitchFamily="18" charset="0"/>
                <a:cs typeface="Times New Roman" pitchFamily="18" charset="0"/>
              </a:rPr>
              <a:t>всі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700" dirty="0" err="1" smtClean="0">
                <a:latin typeface="Times New Roman" pitchFamily="18" charset="0"/>
                <a:cs typeface="Times New Roman" pitchFamily="18" charset="0"/>
              </a:rPr>
              <a:t>намаган</a:t>
            </a:r>
            <a:r>
              <a:rPr lang="ru-RU" sz="2700" dirty="0" err="1" smtClean="0">
                <a:latin typeface="Times New Roman" pitchFamily="18" charset="0"/>
                <a:cs typeface="Times New Roman" pitchFamily="18" charset="0"/>
              </a:rPr>
              <a:t>ня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, не </a:t>
            </a:r>
            <a:r>
              <a:rPr lang="ru-RU" sz="2700" dirty="0" err="1" smtClean="0">
                <a:latin typeface="Times New Roman" pitchFamily="18" charset="0"/>
                <a:cs typeface="Times New Roman" pitchFamily="18" charset="0"/>
              </a:rPr>
              <a:t>може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700" dirty="0" err="1" smtClean="0">
                <a:latin typeface="Times New Roman" pitchFamily="18" charset="0"/>
                <a:cs typeface="Times New Roman" pitchFamily="18" charset="0"/>
              </a:rPr>
              <a:t>зберегти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700" dirty="0" err="1" smtClean="0">
                <a:latin typeface="Times New Roman" pitchFamily="18" charset="0"/>
                <a:cs typeface="Times New Roman" pitchFamily="18" charset="0"/>
              </a:rPr>
              <a:t>необхідну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700" dirty="0" err="1" smtClean="0">
                <a:latin typeface="Times New Roman" pitchFamily="18" charset="0"/>
                <a:cs typeface="Times New Roman" pitchFamily="18" charset="0"/>
              </a:rPr>
              <a:t>інтенсивність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700" dirty="0" err="1" smtClean="0">
                <a:latin typeface="Times New Roman" pitchFamily="18" charset="0"/>
                <a:cs typeface="Times New Roman" pitchFamily="18" charset="0"/>
              </a:rPr>
              <a:t>виконання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700" dirty="0" smtClean="0">
                <a:latin typeface="Times New Roman" pitchFamily="18" charset="0"/>
                <a:cs typeface="Times New Roman" pitchFamily="18" charset="0"/>
              </a:rPr>
              <a:t>рухів.</a:t>
            </a:r>
            <a:endParaRPr lang="ru-RU" sz="27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b="1" dirty="0" err="1" smtClean="0">
                <a:latin typeface="Times New Roman" pitchFamily="18" charset="0"/>
                <a:cs typeface="Times New Roman" pitchFamily="18" charset="0"/>
              </a:rPr>
              <a:t>Витривалість</a:t>
            </a:r>
            <a:endParaRPr lang="ru-RU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571472" y="1285860"/>
            <a:ext cx="8229600" cy="4525963"/>
          </a:xfrm>
        </p:spPr>
        <p:txBody>
          <a:bodyPr/>
          <a:lstStyle/>
          <a:p>
            <a:pPr algn="just">
              <a:buFont typeface="Wingdings" pitchFamily="2" charset="2"/>
              <a:buChar char="ü"/>
            </a:pPr>
            <a:r>
              <a:rPr lang="uk-UA" sz="2700" b="1" i="1" dirty="0" smtClean="0">
                <a:latin typeface="Times New Roman" pitchFamily="18" charset="0"/>
                <a:cs typeface="Times New Roman" pitchFamily="18" charset="0"/>
              </a:rPr>
              <a:t>Витривалістю</a:t>
            </a:r>
            <a:r>
              <a:rPr lang="uk-UA" sz="2700" dirty="0" smtClean="0">
                <a:latin typeface="Times New Roman" pitchFamily="18" charset="0"/>
                <a:cs typeface="Times New Roman" pitchFamily="18" charset="0"/>
              </a:rPr>
              <a:t> називається здатність протистояти втомі.</a:t>
            </a:r>
          </a:p>
          <a:p>
            <a:pPr algn="just">
              <a:buFont typeface="Wingdings" pitchFamily="2" charset="2"/>
              <a:buChar char="ü"/>
            </a:pPr>
            <a:r>
              <a:rPr lang="uk-UA" sz="2700" dirty="0" smtClean="0">
                <a:latin typeface="Times New Roman" pitchFamily="18" charset="0"/>
                <a:cs typeface="Times New Roman" pitchFamily="18" charset="0"/>
              </a:rPr>
              <a:t>Основним мірилом витривалості вважають час, протягом якого людина здатна підтримувати задану інтенсивність руху. Для виміру витривалості можна використовувати й інші </a:t>
            </a:r>
            <a:r>
              <a:rPr lang="uk-UA" sz="2700" dirty="0" err="1" smtClean="0">
                <a:latin typeface="Times New Roman" pitchFamily="18" charset="0"/>
                <a:cs typeface="Times New Roman" pitchFamily="18" charset="0"/>
              </a:rPr>
              <a:t>эргометричні</a:t>
            </a:r>
            <a:r>
              <a:rPr lang="uk-UA" sz="2700" dirty="0" smtClean="0">
                <a:latin typeface="Times New Roman" pitchFamily="18" charset="0"/>
                <a:cs typeface="Times New Roman" pitchFamily="18" charset="0"/>
              </a:rPr>
              <a:t> показники. </a:t>
            </a:r>
            <a:endParaRPr lang="ru-RU" sz="27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2857496"/>
            <a:ext cx="8229600" cy="1143000"/>
          </a:xfrm>
        </p:spPr>
        <p:txBody>
          <a:bodyPr>
            <a:normAutofit/>
          </a:bodyPr>
          <a:lstStyle/>
          <a:p>
            <a:r>
              <a:rPr lang="uk-UA" sz="6600" b="1" dirty="0" smtClean="0">
                <a:latin typeface="Times New Roman" pitchFamily="18" charset="0"/>
                <a:cs typeface="Times New Roman" pitchFamily="18" charset="0"/>
              </a:rPr>
              <a:t>Дякую за увагу!</a:t>
            </a:r>
            <a:endParaRPr lang="ru-RU" sz="66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sz="3600" b="1" dirty="0" smtClean="0">
                <a:latin typeface="Times New Roman" pitchFamily="18" charset="0"/>
                <a:cs typeface="Times New Roman" pitchFamily="18" charset="0"/>
              </a:rPr>
              <a:t>Поодиноке м'язове скорочення включає:</a:t>
            </a:r>
            <a:endParaRPr lang="ru-RU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 algn="just">
              <a:buFont typeface="Wingdings" pitchFamily="2" charset="2"/>
              <a:buChar char="ü"/>
            </a:pPr>
            <a:r>
              <a:rPr lang="uk-UA" sz="2900" dirty="0" smtClean="0">
                <a:latin typeface="Times New Roman" pitchFamily="18" charset="0"/>
                <a:cs typeface="Times New Roman" pitchFamily="18" charset="0"/>
              </a:rPr>
              <a:t>Латентний період (до 5-7 </a:t>
            </a:r>
            <a:r>
              <a:rPr lang="uk-UA" sz="2900" dirty="0" err="1" smtClean="0">
                <a:latin typeface="Times New Roman" pitchFamily="18" charset="0"/>
                <a:cs typeface="Times New Roman" pitchFamily="18" charset="0"/>
              </a:rPr>
              <a:t>мсек</a:t>
            </a:r>
            <a:r>
              <a:rPr lang="uk-UA" sz="2900" dirty="0" smtClean="0">
                <a:latin typeface="Times New Roman" pitchFamily="18" charset="0"/>
                <a:cs typeface="Times New Roman" pitchFamily="18" charset="0"/>
              </a:rPr>
              <a:t>.) – час від моменту нанесення подразнення до початку реакції м'язового волокна. Час необхідний для сприйняття подразнення, проведення нервових імпульсів нервовими шляхами, </a:t>
            </a:r>
            <a:r>
              <a:rPr lang="uk-UA" sz="2900" dirty="0" err="1" smtClean="0">
                <a:latin typeface="Times New Roman" pitchFamily="18" charset="0"/>
                <a:cs typeface="Times New Roman" pitchFamily="18" charset="0"/>
              </a:rPr>
              <a:t>синаптичну</a:t>
            </a:r>
            <a:r>
              <a:rPr lang="uk-UA" sz="2900" dirty="0" smtClean="0">
                <a:latin typeface="Times New Roman" pitchFamily="18" charset="0"/>
                <a:cs typeface="Times New Roman" pitchFamily="18" charset="0"/>
              </a:rPr>
              <a:t> передачу, генерацію ПД </a:t>
            </a:r>
            <a:r>
              <a:rPr lang="uk-UA" sz="2900" dirty="0" err="1" smtClean="0">
                <a:latin typeface="Times New Roman" pitchFamily="18" charset="0"/>
                <a:cs typeface="Times New Roman" pitchFamily="18" charset="0"/>
              </a:rPr>
              <a:t>м</a:t>
            </a:r>
            <a:r>
              <a:rPr lang="uk-UA" sz="2900" dirty="0" err="1" smtClean="0">
                <a:latin typeface="Times New Roman" pitchFamily="18" charset="0"/>
                <a:cs typeface="Times New Roman" pitchFamily="18" charset="0"/>
                <a:sym typeface="Symbol"/>
              </a:rPr>
              <a:t></a:t>
            </a:r>
            <a:r>
              <a:rPr lang="uk-UA" sz="2900" dirty="0" err="1" smtClean="0">
                <a:latin typeface="Times New Roman" pitchFamily="18" charset="0"/>
                <a:cs typeface="Times New Roman" pitchFamily="18" charset="0"/>
              </a:rPr>
              <a:t>язового</a:t>
            </a:r>
            <a:r>
              <a:rPr lang="uk-UA" sz="2900" dirty="0" smtClean="0">
                <a:latin typeface="Times New Roman" pitchFamily="18" charset="0"/>
                <a:cs typeface="Times New Roman" pitchFamily="18" charset="0"/>
              </a:rPr>
              <a:t> волокна.</a:t>
            </a:r>
            <a:endParaRPr lang="ru-RU" sz="2900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>
              <a:buFont typeface="Wingdings" pitchFamily="2" charset="2"/>
              <a:buChar char="ü"/>
            </a:pPr>
            <a:r>
              <a:rPr lang="uk-UA" sz="2900" dirty="0" smtClean="0">
                <a:latin typeface="Times New Roman" pitchFamily="18" charset="0"/>
                <a:cs typeface="Times New Roman" pitchFamily="18" charset="0"/>
              </a:rPr>
              <a:t>Скорочення м'язового волокна (50 </a:t>
            </a:r>
            <a:r>
              <a:rPr lang="uk-UA" sz="2900" dirty="0" err="1" smtClean="0">
                <a:latin typeface="Times New Roman" pitchFamily="18" charset="0"/>
                <a:cs typeface="Times New Roman" pitchFamily="18" charset="0"/>
              </a:rPr>
              <a:t>мсек</a:t>
            </a:r>
            <a:r>
              <a:rPr lang="uk-UA" sz="2900" dirty="0" smtClean="0">
                <a:latin typeface="Times New Roman" pitchFamily="18" charset="0"/>
                <a:cs typeface="Times New Roman" pitchFamily="18" charset="0"/>
              </a:rPr>
              <a:t>).</a:t>
            </a:r>
            <a:endParaRPr lang="ru-RU" sz="2900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>
              <a:buFont typeface="Wingdings" pitchFamily="2" charset="2"/>
              <a:buChar char="ü"/>
            </a:pPr>
            <a:r>
              <a:rPr lang="uk-UA" sz="2900" dirty="0" smtClean="0">
                <a:latin typeface="Times New Roman" pitchFamily="18" charset="0"/>
                <a:cs typeface="Times New Roman" pitchFamily="18" charset="0"/>
              </a:rPr>
              <a:t>Розслаблення м'язового волокна (понад 50 </a:t>
            </a:r>
            <a:r>
              <a:rPr lang="uk-UA" sz="2900" dirty="0" err="1" smtClean="0">
                <a:latin typeface="Times New Roman" pitchFamily="18" charset="0"/>
                <a:cs typeface="Times New Roman" pitchFamily="18" charset="0"/>
              </a:rPr>
              <a:t>мсек</a:t>
            </a:r>
            <a:r>
              <a:rPr lang="uk-UA" sz="2900" dirty="0" smtClean="0">
                <a:latin typeface="Times New Roman" pitchFamily="18" charset="0"/>
                <a:cs typeface="Times New Roman" pitchFamily="18" charset="0"/>
              </a:rPr>
              <a:t>).</a:t>
            </a:r>
            <a:endParaRPr lang="ru-RU" sz="29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500034" y="5429264"/>
            <a:ext cx="8229600" cy="1143000"/>
          </a:xfrm>
        </p:spPr>
        <p:txBody>
          <a:bodyPr>
            <a:normAutofit/>
          </a:bodyPr>
          <a:lstStyle/>
          <a:p>
            <a:r>
              <a:rPr lang="uk-UA" sz="3200" b="1" dirty="0" smtClean="0">
                <a:latin typeface="Times New Roman" pitchFamily="18" charset="0"/>
                <a:cs typeface="Times New Roman" pitchFamily="18" charset="0"/>
              </a:rPr>
              <a:t>Рис. 2. Поодиноке скорочення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7106" name="Picture 2" descr="https://encrypted-tbn2.gstatic.com/images?q=tbn:ANd9GcTFwnpPTP8rbyjZmXoM2uzbuRn38yD_nf_iTKzzG1wZ2-ZyeKke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08115" y="1142984"/>
            <a:ext cx="6864347" cy="392909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500034" y="5429264"/>
            <a:ext cx="8229600" cy="1143000"/>
          </a:xfrm>
        </p:spPr>
        <p:txBody>
          <a:bodyPr>
            <a:normAutofit/>
          </a:bodyPr>
          <a:lstStyle/>
          <a:p>
            <a:r>
              <a:rPr lang="uk-UA" sz="3200" b="1" dirty="0" smtClean="0">
                <a:latin typeface="Times New Roman" pitchFamily="18" charset="0"/>
                <a:cs typeface="Times New Roman" pitchFamily="18" charset="0"/>
              </a:rPr>
              <a:t>Рис. 3. Подвійне скорочення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5057" name="Picture 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28662" y="714356"/>
            <a:ext cx="7500990" cy="46894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0"/>
            <a:ext cx="8229600" cy="785794"/>
          </a:xfrm>
        </p:spPr>
        <p:txBody>
          <a:bodyPr>
            <a:normAutofit/>
          </a:bodyPr>
          <a:lstStyle/>
          <a:p>
            <a:r>
              <a:rPr lang="uk-UA" sz="3600" b="1" dirty="0" smtClean="0">
                <a:latin typeface="Times New Roman" pitchFamily="18" charset="0"/>
                <a:cs typeface="Times New Roman" pitchFamily="18" charset="0"/>
              </a:rPr>
              <a:t>Тетанус</a:t>
            </a:r>
            <a:endParaRPr lang="ru-RU" sz="36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Picture 4" descr="http://medbiol.ru/medbiol/phus_ner/images/ris30_24.gif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642910" y="3429000"/>
            <a:ext cx="7572428" cy="2760156"/>
          </a:xfrm>
          <a:prstGeom prst="rect">
            <a:avLst/>
          </a:prstGeom>
          <a:noFill/>
        </p:spPr>
      </p:pic>
      <p:sp>
        <p:nvSpPr>
          <p:cNvPr id="23555" name="Rectangle 3"/>
          <p:cNvSpPr>
            <a:spLocks noChangeArrowheads="1"/>
          </p:cNvSpPr>
          <p:nvPr/>
        </p:nvSpPr>
        <p:spPr bwMode="auto">
          <a:xfrm>
            <a:off x="428596" y="785794"/>
            <a:ext cx="8286776" cy="2677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2286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ü"/>
              <a:tabLst/>
            </a:pPr>
            <a:r>
              <a:rPr kumimoji="0" lang="uk-UA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Розрізняють такі види тетанусу: </a:t>
            </a:r>
          </a:p>
          <a:p>
            <a:pPr marL="0" marR="0" lvl="0" indent="2286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lang="uk-UA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	</a:t>
            </a:r>
            <a:r>
              <a:rPr kumimoji="0" lang="uk-UA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1. Зубчастий тетанус - розвивається, коли інтервал між послідовними подразненнями більший, ніж тривалість фази скорочення м'язу; </a:t>
            </a:r>
          </a:p>
          <a:p>
            <a:pPr marL="0" marR="0" lvl="0" indent="2286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lang="uk-UA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	</a:t>
            </a:r>
            <a:r>
              <a:rPr kumimoji="0" lang="uk-UA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2) Гладкий тетанус – інтервал між подразниками менше тривалості фази скорочення, але більше тривалості ПД.</a:t>
            </a:r>
            <a:endParaRPr kumimoji="0" lang="uk-UA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500298" y="6273225"/>
            <a:ext cx="413908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3200" b="1" dirty="0" smtClean="0">
                <a:latin typeface="Times New Roman" pitchFamily="18" charset="0"/>
                <a:cs typeface="Times New Roman" pitchFamily="18" charset="0"/>
              </a:rPr>
              <a:t>Рис. </a:t>
            </a:r>
            <a:r>
              <a:rPr lang="uk-UA" sz="3200" b="1" dirty="0" smtClean="0">
                <a:latin typeface="Times New Roman" pitchFamily="18" charset="0"/>
                <a:cs typeface="Times New Roman" pitchFamily="18" charset="0"/>
              </a:rPr>
              <a:t>4. </a:t>
            </a:r>
            <a:r>
              <a:rPr lang="uk-UA" sz="3200" b="1" dirty="0" smtClean="0">
                <a:latin typeface="Times New Roman" pitchFamily="18" charset="0"/>
                <a:cs typeface="Times New Roman" pitchFamily="18" charset="0"/>
              </a:rPr>
              <a:t>Види тетанусу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3600" b="1" dirty="0" smtClean="0">
                <a:latin typeface="Times New Roman" pitchFamily="18" charset="0"/>
                <a:cs typeface="Times New Roman" pitchFamily="18" charset="0"/>
              </a:rPr>
              <a:t>Сила м'язу залежить від: </a:t>
            </a:r>
            <a:endParaRPr lang="ru-RU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285860"/>
            <a:ext cx="8229600" cy="5286412"/>
          </a:xfrm>
        </p:spPr>
        <p:txBody>
          <a:bodyPr>
            <a:normAutofit fontScale="85000" lnSpcReduction="20000"/>
          </a:bodyPr>
          <a:lstStyle/>
          <a:p>
            <a:pPr algn="just">
              <a:lnSpc>
                <a:spcPct val="110000"/>
              </a:lnSpc>
              <a:buFont typeface="Wingdings" pitchFamily="2" charset="2"/>
              <a:buChar char="ü"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1) суми сил м'язових волокон – їх скорочувальної здатності; </a:t>
            </a:r>
          </a:p>
          <a:p>
            <a:pPr algn="just">
              <a:lnSpc>
                <a:spcPct val="110000"/>
              </a:lnSpc>
              <a:buFont typeface="Wingdings" pitchFamily="2" charset="2"/>
              <a:buChar char="ü"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2) кількості м'язових волокон у м'язі і кількості функціональних одиниць, що одночасно збуджуються при розвитку напруження; </a:t>
            </a:r>
          </a:p>
          <a:p>
            <a:pPr algn="just">
              <a:lnSpc>
                <a:spcPct val="110000"/>
              </a:lnSpc>
              <a:buFont typeface="Wingdings" pitchFamily="2" charset="2"/>
              <a:buChar char="ü"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3) вихідної довжини м'язу; </a:t>
            </a:r>
          </a:p>
          <a:p>
            <a:pPr algn="just">
              <a:lnSpc>
                <a:spcPct val="110000"/>
              </a:lnSpc>
              <a:buFont typeface="Wingdings" pitchFamily="2" charset="2"/>
              <a:buChar char="ü"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4) характеру регуляторних впливів; </a:t>
            </a:r>
          </a:p>
          <a:p>
            <a:pPr algn="just">
              <a:lnSpc>
                <a:spcPct val="110000"/>
              </a:lnSpc>
              <a:buFont typeface="Wingdings" pitchFamily="2" charset="2"/>
              <a:buChar char="ü"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5) умов взаємодії м'язу з кістками скелету; </a:t>
            </a:r>
          </a:p>
          <a:p>
            <a:pPr algn="just">
              <a:lnSpc>
                <a:spcPct val="110000"/>
              </a:lnSpc>
              <a:buFont typeface="Wingdings" pitchFamily="2" charset="2"/>
              <a:buChar char="ü"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6) функціонального стану м'язу.</a:t>
            </a:r>
          </a:p>
          <a:p>
            <a:pPr algn="just">
              <a:lnSpc>
                <a:spcPct val="110000"/>
              </a:lnSpc>
              <a:buFont typeface="Wingdings" pitchFamily="2" charset="2"/>
              <a:buChar char="ü"/>
            </a:pPr>
            <a:endParaRPr lang="ru-RU" sz="11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10000"/>
              </a:lnSpc>
              <a:buNone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		Сила м'язів зростає при тренуваннях, знижується при голодуванні, втомі. Сила м'язів збільшується з віком і зменшується у похилому віці.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357158" y="785794"/>
            <a:ext cx="8229600" cy="5643602"/>
          </a:xfrm>
        </p:spPr>
        <p:txBody>
          <a:bodyPr>
            <a:normAutofit fontScale="85000" lnSpcReduction="20000"/>
          </a:bodyPr>
          <a:lstStyle/>
          <a:p>
            <a:pPr algn="just">
              <a:lnSpc>
                <a:spcPct val="110000"/>
              </a:lnSpc>
              <a:buFont typeface="Wingdings" pitchFamily="2" charset="2"/>
              <a:buChar char="ü"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Сила м'язу при максимальному його напруженні й збудженні, а також при найвигіднішій його вихідній довжині є </a:t>
            </a:r>
            <a:r>
              <a:rPr lang="uk-UA" b="1" i="1" dirty="0" smtClean="0">
                <a:latin typeface="Times New Roman" pitchFamily="18" charset="0"/>
                <a:cs typeface="Times New Roman" pitchFamily="18" charset="0"/>
              </a:rPr>
              <a:t>абсолютною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. Виражається у кг або ньютонах (Н).</a:t>
            </a:r>
          </a:p>
          <a:p>
            <a:pPr algn="just">
              <a:lnSpc>
                <a:spcPct val="110000"/>
              </a:lnSpc>
              <a:buFont typeface="Wingdings" pitchFamily="2" charset="2"/>
              <a:buChar char="ü"/>
            </a:pPr>
            <a:r>
              <a:rPr lang="uk-UA" b="1" i="1" dirty="0" smtClean="0">
                <a:latin typeface="Times New Roman" pitchFamily="18" charset="0"/>
                <a:cs typeface="Times New Roman" pitchFamily="18" charset="0"/>
              </a:rPr>
              <a:t>Відносна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сила м'язу – це сила, що приходиться на 1см</a:t>
            </a:r>
            <a:r>
              <a:rPr lang="uk-UA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поперечного  перетину м'язових волокон (кг/см</a:t>
            </a:r>
            <a:r>
              <a:rPr lang="uk-UA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).</a:t>
            </a:r>
          </a:p>
          <a:p>
            <a:pPr algn="just">
              <a:lnSpc>
                <a:spcPct val="110000"/>
              </a:lnSpc>
              <a:buFont typeface="Wingdings" pitchFamily="2" charset="2"/>
              <a:buChar char="ü"/>
            </a:pPr>
            <a:r>
              <a:rPr lang="uk-UA" b="1" i="1" dirty="0" err="1" smtClean="0">
                <a:latin typeface="Times New Roman" pitchFamily="18" charset="0"/>
                <a:cs typeface="Times New Roman" pitchFamily="18" charset="0"/>
              </a:rPr>
              <a:t>Розтягуваність</a:t>
            </a:r>
            <a:r>
              <a:rPr lang="uk-UA" i="1" dirty="0" smtClean="0">
                <a:latin typeface="Times New Roman" pitchFamily="18" charset="0"/>
                <a:cs typeface="Times New Roman" pitchFamily="18" charset="0"/>
              </a:rPr>
              <a:t> м'язу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– це здатність м'язу збільшувати довжину при дії вантажу або сили. </a:t>
            </a:r>
          </a:p>
          <a:p>
            <a:pPr algn="just">
              <a:lnSpc>
                <a:spcPct val="110000"/>
              </a:lnSpc>
              <a:buFont typeface="Wingdings" pitchFamily="2" charset="2"/>
              <a:buChar char="ü"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Скелетні м'язи відзначаються також </a:t>
            </a:r>
            <a:r>
              <a:rPr lang="uk-UA" b="1" i="1" dirty="0" smtClean="0">
                <a:latin typeface="Times New Roman" pitchFamily="18" charset="0"/>
                <a:cs typeface="Times New Roman" pitchFamily="18" charset="0"/>
              </a:rPr>
              <a:t>еластичністю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, або</a:t>
            </a:r>
            <a:r>
              <a:rPr lang="uk-UA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b="1" i="1" dirty="0" smtClean="0">
                <a:latin typeface="Times New Roman" pitchFamily="18" charset="0"/>
                <a:cs typeface="Times New Roman" pitchFamily="18" charset="0"/>
              </a:rPr>
              <a:t>пружністю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– здатністю повертатись після деформації у вихідний стан. Відновлення вихідного стану м'язу проходить у дві фази: 1) швидка фаза, триває 1-2 сек.; 2) повільна фаза – десятки секунд.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0"/>
            <a:ext cx="8229600" cy="1143000"/>
          </a:xfrm>
        </p:spPr>
        <p:txBody>
          <a:bodyPr>
            <a:noAutofit/>
          </a:bodyPr>
          <a:lstStyle/>
          <a:p>
            <a:r>
              <a:rPr lang="uk-UA" sz="3600" b="1" dirty="0" smtClean="0">
                <a:latin typeface="Times New Roman" pitchFamily="18" charset="0"/>
                <a:cs typeface="Times New Roman" pitchFamily="18" charset="0"/>
              </a:rPr>
              <a:t>Структурна основа пружності м'язу: </a:t>
            </a:r>
            <a:endParaRPr lang="ru-RU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928670"/>
            <a:ext cx="8229600" cy="5715040"/>
          </a:xfrm>
        </p:spPr>
        <p:txBody>
          <a:bodyPr>
            <a:noAutofit/>
          </a:bodyPr>
          <a:lstStyle/>
          <a:p>
            <a:pPr>
              <a:buFont typeface="Wingdings" pitchFamily="2" charset="2"/>
              <a:buChar char="ü"/>
            </a:pP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1) поперечні містки; </a:t>
            </a:r>
          </a:p>
          <a:p>
            <a:pPr>
              <a:buFont typeface="Wingdings" pitchFamily="2" charset="2"/>
              <a:buChar char="ü"/>
            </a:pP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2)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Z</a:t>
            </a:r>
            <a:r>
              <a:rPr lang="uk-UA" sz="2400" dirty="0" err="1" smtClean="0">
                <a:latin typeface="Times New Roman" pitchFamily="18" charset="0"/>
                <a:cs typeface="Times New Roman" pitchFamily="18" charset="0"/>
              </a:rPr>
              <a:t>-пластинки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400" dirty="0" err="1" smtClean="0">
                <a:latin typeface="Times New Roman" pitchFamily="18" charset="0"/>
                <a:cs typeface="Times New Roman" pitchFamily="18" charset="0"/>
              </a:rPr>
              <a:t>саркомерів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; </a:t>
            </a:r>
          </a:p>
          <a:p>
            <a:pPr>
              <a:buFont typeface="Wingdings" pitchFamily="2" charset="2"/>
              <a:buChar char="ü"/>
            </a:pP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3) ділянки прикріплення кінців </a:t>
            </a:r>
            <a:r>
              <a:rPr lang="uk-UA" sz="2400" dirty="0" err="1" smtClean="0">
                <a:latin typeface="Times New Roman" pitchFamily="18" charset="0"/>
                <a:cs typeface="Times New Roman" pitchFamily="18" charset="0"/>
              </a:rPr>
              <a:t>міофібрил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 до сухожильних елементів м'язового волокна; </a:t>
            </a:r>
          </a:p>
          <a:p>
            <a:pPr>
              <a:buFont typeface="Wingdings" pitchFamily="2" charset="2"/>
              <a:buChar char="ü"/>
            </a:pP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4) зовнішні сухожильні, колагенові та інші сполучнотканинні елементи м'язу та його волокон; </a:t>
            </a:r>
          </a:p>
          <a:p>
            <a:pPr>
              <a:buFont typeface="Wingdings" pitchFamily="2" charset="2"/>
              <a:buChar char="ü"/>
            </a:pP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5) місця прикріплення м'язу до кісток; </a:t>
            </a:r>
          </a:p>
          <a:p>
            <a:pPr>
              <a:buFont typeface="Wingdings" pitchFamily="2" charset="2"/>
              <a:buChar char="ü"/>
            </a:pP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6) поздовжня система </a:t>
            </a:r>
            <a:r>
              <a:rPr lang="uk-UA" sz="2400" dirty="0" err="1" smtClean="0">
                <a:latin typeface="Times New Roman" pitchFamily="18" charset="0"/>
                <a:cs typeface="Times New Roman" pitchFamily="18" charset="0"/>
              </a:rPr>
              <a:t>саркоплазматичного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400" dirty="0" err="1" smtClean="0">
                <a:latin typeface="Times New Roman" pitchFamily="18" charset="0"/>
                <a:cs typeface="Times New Roman" pitchFamily="18" charset="0"/>
              </a:rPr>
              <a:t>ретикулуму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; </a:t>
            </a:r>
          </a:p>
          <a:p>
            <a:pPr>
              <a:buFont typeface="Wingdings" pitchFamily="2" charset="2"/>
              <a:buChar char="ü"/>
            </a:pP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7) </a:t>
            </a:r>
            <a:r>
              <a:rPr lang="uk-UA" sz="2400" dirty="0" err="1" smtClean="0">
                <a:latin typeface="Times New Roman" pitchFamily="18" charset="0"/>
                <a:cs typeface="Times New Roman" pitchFamily="18" charset="0"/>
              </a:rPr>
              <a:t>сарколема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 м'язового волокна. </a:t>
            </a:r>
          </a:p>
          <a:p>
            <a:pPr algn="just">
              <a:buNone/>
            </a:pPr>
            <a:r>
              <a:rPr lang="uk-UA" sz="2700" dirty="0" smtClean="0"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Перші п'ять елементів створюють послідовну пружність м'язу. Решта елементів пружності м'язу сполучені паралельно і утворюють його паралельну пружність.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604</TotalTime>
  <Words>1225</Words>
  <PresentationFormat>Экран (4:3)</PresentationFormat>
  <Paragraphs>106</Paragraphs>
  <Slides>28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28</vt:i4>
      </vt:variant>
    </vt:vector>
  </HeadingPairs>
  <TitlesOfParts>
    <vt:vector size="30" baseType="lpstr">
      <vt:lpstr>Тема Office</vt:lpstr>
      <vt:lpstr>Формула</vt:lpstr>
      <vt:lpstr>Лекція 7</vt:lpstr>
      <vt:lpstr>Рис. 1. Крива поодинокого скорочення мязового волокна: І – крива м’язового скорочення; ІІ – крива генерації потенціалу дії м’язового волокна</vt:lpstr>
      <vt:lpstr>Поодиноке м'язове скорочення включає:</vt:lpstr>
      <vt:lpstr>Рис. 2. Поодиноке скорочення</vt:lpstr>
      <vt:lpstr>Рис. 3. Подвійне скорочення</vt:lpstr>
      <vt:lpstr>Тетанус</vt:lpstr>
      <vt:lpstr>Сила м'язу залежить від: </vt:lpstr>
      <vt:lpstr>Слайд 8</vt:lpstr>
      <vt:lpstr>Структурна основа пружності м'язу: </vt:lpstr>
      <vt:lpstr>Режими мязового скорочення</vt:lpstr>
      <vt:lpstr>Рис. 5.  Ізометричне скорочення і форма кривих при різних способах стимуляції:  а - одиноке ізометричне скорочення (1) і активний компонент (2) скоротливого елемента при поодинокому ізометричному скороченні м'язового волокна, б- сумація і злиття поодиноких скорочень (1) в зубчатий (2) і злитий (3) тетанус.  Сила скорочення Р - в ньютонах.</vt:lpstr>
      <vt:lpstr>Слайд 12</vt:lpstr>
      <vt:lpstr>Слайд 13</vt:lpstr>
      <vt:lpstr>Робота м'язу</vt:lpstr>
      <vt:lpstr>Слайд 15</vt:lpstr>
      <vt:lpstr>Фази теплотворення</vt:lpstr>
      <vt:lpstr>Початкова фаза теплоутворення</vt:lpstr>
      <vt:lpstr>Відновлювальна фаза теплоутворення</vt:lpstr>
      <vt:lpstr>Зовнішня робота мязу поділяється на динамічну та статичну.</vt:lpstr>
      <vt:lpstr>Слайд 20</vt:lpstr>
      <vt:lpstr>Слайд 21</vt:lpstr>
      <vt:lpstr>Рис. 7. Види гнучкості:  а – пасивна гнучкість; б – активна гнучкість</vt:lpstr>
      <vt:lpstr>Втома</vt:lpstr>
      <vt:lpstr>Теорії втоми</vt:lpstr>
      <vt:lpstr>Слайд 25</vt:lpstr>
      <vt:lpstr>Фази проходження втоми при м'язовій роботі:</vt:lpstr>
      <vt:lpstr>Витривалість</vt:lpstr>
      <vt:lpstr>Дякую за увагу!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Лекція 7</dc:title>
  <dc:creator>User</dc:creator>
  <cp:lastModifiedBy>User</cp:lastModifiedBy>
  <cp:revision>7</cp:revision>
  <dcterms:created xsi:type="dcterms:W3CDTF">2013-10-03T14:10:05Z</dcterms:created>
  <dcterms:modified xsi:type="dcterms:W3CDTF">2013-10-10T09:18:36Z</dcterms:modified>
</cp:coreProperties>
</file>