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1" r:id="rId8"/>
    <p:sldId id="277" r:id="rId9"/>
    <p:sldId id="261" r:id="rId10"/>
    <p:sldId id="274" r:id="rId11"/>
    <p:sldId id="275" r:id="rId12"/>
    <p:sldId id="287" r:id="rId13"/>
    <p:sldId id="279" r:id="rId14"/>
    <p:sldId id="276" r:id="rId15"/>
    <p:sldId id="262" r:id="rId16"/>
    <p:sldId id="263" r:id="rId17"/>
    <p:sldId id="285" r:id="rId18"/>
    <p:sldId id="264" r:id="rId19"/>
    <p:sldId id="278" r:id="rId20"/>
    <p:sldId id="284" r:id="rId21"/>
    <p:sldId id="265" r:id="rId22"/>
    <p:sldId id="286" r:id="rId23"/>
    <p:sldId id="282" r:id="rId24"/>
    <p:sldId id="266" r:id="rId25"/>
    <p:sldId id="288" r:id="rId26"/>
    <p:sldId id="270" r:id="rId27"/>
    <p:sldId id="268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126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Лекція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8001056" cy="414340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Функції, властивості, класифікація та будова скелетних м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волокон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Властивості фазних (швидких) 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волокон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відповідають на подразнення хвилею збудження,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входять до складу швидких (фазних) рухових одиниць,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призначені для виконання швидких, сильних і енергійних рухів,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АТФ може утворюватись в результаті окисних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гліколітичних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процесів,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міоглобін в даній групі волокон відсутній,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м’язи називаються білими,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порівняно швидко втомлюються.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Властивості тонічних (повільних)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волокон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501122" cy="528641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великий вміст білка міоглобіну,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м’язи називаються червоними,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волокна входять до складу повільних рухових одиниць,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виконують функцію підтримання пози людини і тварин,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скорочення і розслаблення відбувається повільно,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ефективно працюють в ізометричному режимі скорочення,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не генерують потенціал дії і не підкоряються закону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“все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нічого”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поодинокий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пресинаптичний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імпульс викликає незначне скорочення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реагують на подразнення місцевим збудженням і напругою, хвиля збудження в них не поширюється,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гранична втома настає дуже повільно,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відновлення функцій після втоми відбувається швидко.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29250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4. 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язові волокна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572375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929330"/>
            <a:ext cx="9144000" cy="9286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волокна</a:t>
            </a:r>
            <a:endParaRPr lang="ru-RU" sz="3200" b="1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643174" y="0"/>
          <a:ext cx="3577659" cy="6062333"/>
        </p:xfrm>
        <a:graphic>
          <a:graphicData uri="http://schemas.openxmlformats.org/presentationml/2006/ole">
            <p:oleObj spid="_x0000_s40961" r:id="rId3" imgW="5015873" imgH="85079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Рис.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Скелетна м</a:t>
            </a:r>
            <a:r>
              <a:rPr lang="en-US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язова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тканина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3483" t="34907" r="30372" b="22656"/>
          <a:stretch>
            <a:fillRect/>
          </a:stretch>
        </p:blipFill>
        <p:spPr bwMode="auto">
          <a:xfrm>
            <a:off x="500034" y="334327"/>
            <a:ext cx="8143932" cy="492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Функції базальної мембрани: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1) здійснює ферментні і трофічні функції у процесі розвитку 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інервації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волокна;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2) прикріплює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волокно до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ендомізію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закінчення рухового нерва, і кінців волокна – до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сухожилок.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3) забезпечує основу для регенерації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волокон шляхом розмноження клітин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сателлітів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 межах пошкодженого волокна;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4) регулює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сполучення, тобто є фактором, що забезпечує розвиток і регенерацію цього сполучення.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м'язового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волокна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57157" y="714356"/>
          <a:ext cx="8416175" cy="4214842"/>
        </p:xfrm>
        <a:graphic>
          <a:graphicData uri="http://schemas.openxmlformats.org/presentationml/2006/ole">
            <p:oleObj spid="_x0000_s9217" r:id="rId3" imgW="7790476" imgH="38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785794"/>
            <a:ext cx="8823325" cy="43529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8. Будова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міомеру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357694"/>
            <a:ext cx="9144000" cy="221455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Схематичне зображення частини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актинового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міофіламенту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 а також його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з трьома видами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тропоніну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та тонким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міофіламентом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тропоміозину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4803" y="500042"/>
          <a:ext cx="8222057" cy="3071834"/>
        </p:xfrm>
        <a:graphic>
          <a:graphicData uri="http://schemas.openxmlformats.org/presentationml/2006/ole">
            <p:oleObj spid="_x0000_s8194" r:id="rId3" imgW="5993651" imgH="2234921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85720" y="5572140"/>
            <a:ext cx="8496300" cy="1000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Рис. 10. Будова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міозинової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міофіламенти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r="11186" b="37570"/>
          <a:stretch>
            <a:fillRect/>
          </a:stretch>
        </p:blipFill>
        <p:spPr bwMode="auto">
          <a:xfrm>
            <a:off x="250825" y="357166"/>
            <a:ext cx="8893175" cy="465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Функції які виконують м’язи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забезпечують певну позу тіла людини;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переміщують тіло у просторі;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переміщують окремі частини тіла відносно одні одних;</a:t>
            </a:r>
          </a:p>
          <a:p>
            <a:pPr lvl="0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є джерелами тепла, виконуючи терморегуляційну функцію;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7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2071678"/>
            <a:ext cx="8964613" cy="2636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4357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11. Будова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актинового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міофіламенту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000504"/>
            <a:ext cx="8229600" cy="257176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Рис.12.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міозинстабілізуючих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білків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титіну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небуліну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у окремому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саркомері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42910" y="500042"/>
          <a:ext cx="7849776" cy="3429024"/>
        </p:xfrm>
        <a:graphic>
          <a:graphicData uri="http://schemas.openxmlformats.org/presentationml/2006/ole">
            <p:oleObj spid="_x0000_s7170" r:id="rId3" imgW="4444444" imgH="1942857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33913" cy="6524625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57752" y="1285860"/>
            <a:ext cx="4106861" cy="537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Рис. 13.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Схематичне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зображення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саркомерів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мязового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волокна: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– поздовжній розріз;</a:t>
            </a:r>
            <a:b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 – поперечний розріз;</a:t>
            </a:r>
            <a:b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– зміна довжини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саркомера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внаслідок руху тонких і товстих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міофібрил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85720" y="5715016"/>
            <a:ext cx="850112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Рис.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14.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Розташування термінальних цистерн та Т- трубочок, утворення тріад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l="17583" t="11111" r="24806" b="18318"/>
          <a:stretch>
            <a:fillRect/>
          </a:stretch>
        </p:blipFill>
        <p:spPr bwMode="auto">
          <a:xfrm>
            <a:off x="1000100" y="0"/>
            <a:ext cx="716438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 кожному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саркомері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можна виділити такі елементи СР: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Термінальні цистерни, охоплюють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міофібрилу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у вигляді суцільного кільця по обидва боки від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-пластинки.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Поздовжні канали, відходять від термінальних цистерн у напрямку середини А-диску уздовж волокна. Поблизу термінальних цистерн ці канали є розширеними і визначаються як проміжні цистерни.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Дірчастий комір, або обруч - пласка цистерна посередині А-диску, утворена в результаті злиття поздовжніх каналів, охоплює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міофібрилу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з усіх боків. Отвори такої пласкої цистерни не порушують ізоляції простору всередині СР від решти саркоплазми.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Гладенькі м’язи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0774"/>
          <a:stretch>
            <a:fillRect/>
          </a:stretch>
        </p:blipFill>
        <p:spPr bwMode="auto">
          <a:xfrm>
            <a:off x="928662" y="1000108"/>
            <a:ext cx="73658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00076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Будова гладких м’язів 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Зовні м’язові волокна оточені сполучною тканиною. Остання організована на трьох рівнях: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577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Епімізій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, що є особливо щільною оболонкою, яка вкриває усю поверхню черевця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язу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і відділяє його від інших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Епімізій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містить тісно переплетені пучки колагенових волокон, що кріпляться до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перимізію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Перимізій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є також досить щільною і відносно товстою оболонкою, що розділяє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язові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волокна на пучки і забезпечує шляхи проходження крупних кровоносних судин і нервів через черевце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язу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Перимізій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переходить у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ендомізій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Ендомізій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, що оточує кожне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волокно і складається з щільної і тонкої сітки колагенових волокон. Припускається, що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ендомізій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має сполучення з базальною мембраною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волокна.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Функції сполучної тканини: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3578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У процесі розвитку вона є каркасом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скелетом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 на якому фіксуються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волокна.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Вільна сполучна тканина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перимізію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визначає будову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саркоплазматичного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забезпечує канали для кровоносних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ссудин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нервів, що обслуговують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волокна.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Сполучна тканина має властивість протистояти пасивному розтягу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забезпечує такий розподіл сил, при якому ймовірність пошкодження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волокон зводиться до мінімуму. Сполучна тканина забезпечує еластичність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волокон.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Ендомізій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сполучення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волокном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скорочувальної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сухожилку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86058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72074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1. Види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тканини: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 – гладенька; б – посмугована; в – серцева.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:\Bio9_7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14" y="1857364"/>
            <a:ext cx="7941776" cy="311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Властивості скелетних м’язів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збудливість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здатність відповідати на дію подразника зміною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йонної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провідності і мембранного потенціалу (МП);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провідність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здатність проводити потенціал дії (ПД) у глиб м’язового волокна по Т-системі;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скоротливість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здатність вкорочуватись або розвивати наругу при збудженні;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еластичність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здатність розвивати напругу при розтягуванні.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егенерація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репарація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язові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волокна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некротизації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Зміни в 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язах при старінні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6886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Зниження сили і швидкості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скорочень.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Зменшення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маси.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Значне зниження кількості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волокон на 25% у 70-75-річних людей, на 50% - у 80-річних.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Дегенеративні зміни у структурі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волокна.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Скорочення кількості функціонуючих мотонейронів та аксонів, зменшення швидкості проведення нервових імпульсів.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сполучення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аксональних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розгалужень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синапсу.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 характером  розміщення м’язових пучків і волокон у товщі м’язу розрізнять такі основні типи будови м'язів: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Паралельні м'язи.  Складаються із прямих і паралельних пучків м'язових волокон.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Веретеноподібні м'язи. Складаються з пучків м'язових волокон, що віялоподібно сходяться до сухожиль.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Перисті, в яких пучки м'язових волокон прикріплюються із двох боків до сухожилля, яке закладене всередині м'язового черевця.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4786322"/>
            <a:ext cx="8229600" cy="17145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2. Розміщення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волокон у різних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язах: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фізіологічний і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анатомічний поперечники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паралельноволокнистому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(І), веретеноподібному (ІІ) і перистому (ІІІ) 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язах.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0235" t="21750" r="43046" b="41500"/>
          <a:stretch>
            <a:fillRect/>
          </a:stretch>
        </p:blipFill>
        <p:spPr bwMode="auto">
          <a:xfrm>
            <a:off x="1857356" y="0"/>
            <a:ext cx="5286412" cy="454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52575" b="1506"/>
          <a:stretch>
            <a:fillRect/>
          </a:stretch>
        </p:blipFill>
        <p:spPr bwMode="auto">
          <a:xfrm>
            <a:off x="2643174" y="0"/>
            <a:ext cx="3866375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221455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3. Різні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м’язів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– веретеноподібний; Б – двоголовий; В –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двочеревцевий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 Г – 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яз із сухожильними перемичками. 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 – черевце, 2 – сухожилок, 3 – сухожильна дуга, 4 – сухожильна перемичка.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язів-антагоністів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 видом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429684" cy="5429264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lnSpc>
                <a:spcPct val="120000"/>
              </a:lnSpc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 	– Згиначі, згинають кінцівку, притягуючи два скелетних елементи один до одного.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Розгиначі, розпрямлюють кінцівку, відтягуючи два скелетних елементи один від другого.</a:t>
            </a:r>
          </a:p>
          <a:p>
            <a:pPr marL="514350" lvl="0" indent="-514350">
              <a:lnSpc>
                <a:spcPct val="120000"/>
              </a:lnSpc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2. 	   – Привідний м'яз, підтягує кінцівку у напрямку до поздовжньої вісі тіла.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– Відвідний м'яз, відтягує кінцівку від поздовжньої вісі тіла.</a:t>
            </a:r>
          </a:p>
          <a:p>
            <a:pPr lvl="1">
              <a:lnSpc>
                <a:spcPct val="120000"/>
              </a:lnSpc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3.	  – Протрактор, тягне дистальну  частину кінцівка вперед.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Ретрактор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, відтягує дистальну частину кінцівки назад.</a:t>
            </a:r>
          </a:p>
          <a:p>
            <a:pPr lvl="1">
              <a:lnSpc>
                <a:spcPct val="120000"/>
              </a:lnSpc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4.    – Ротатор, обертає  кінцівку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вцілому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або її частину у суглобі.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1002</Words>
  <PresentationFormat>Экран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Лекція 4</vt:lpstr>
      <vt:lpstr>Функції які виконують м’язи </vt:lpstr>
      <vt:lpstr>Рис. 1. Види м’язової тканини: а – гладенька; б – посмугована; в – серцева.</vt:lpstr>
      <vt:lpstr>Властивості скелетних м’язів</vt:lpstr>
      <vt:lpstr>Зміни в м’язах при старінні</vt:lpstr>
      <vt:lpstr>За характером  розміщення м’язових пучків і волокон у товщі м’язу розрізнять такі основні типи будови м'язів:</vt:lpstr>
      <vt:lpstr>Рис. 2. Розміщення м’язових волокон у різних м’язах:  а – фізіологічний і б – анатомічний поперечники у паралельноволокнистому (І), веретеноподібному (ІІ) і перистому (ІІІ) м’язах.</vt:lpstr>
      <vt:lpstr>Рис. 3. Різні типи м’язів А – веретеноподібний; Б – двоголовий; В – двочеревцевий; Г – м’яз із сухожильними перемичками.  1 – черевце, 2 – сухожилок, 3 – сухожильна дуга, 4 – сухожильна перемичка.</vt:lpstr>
      <vt:lpstr>Класифікація мязів-антагоністів за видом дії, що вони створюють:</vt:lpstr>
      <vt:lpstr>Властивості фазних (швидких) м’язових волокон</vt:lpstr>
      <vt:lpstr>Властивості тонічних (повільних) м’язових волокон</vt:lpstr>
      <vt:lpstr>Рис. 4. М’язові волокна</vt:lpstr>
      <vt:lpstr>Рис. 5. Будова мязового волокна</vt:lpstr>
      <vt:lpstr>Слайд 14</vt:lpstr>
      <vt:lpstr>Функції базальної мембрани:</vt:lpstr>
      <vt:lpstr>Рис. 7. Будова м'язового волокна</vt:lpstr>
      <vt:lpstr>Рис. 8. Будова міомеру</vt:lpstr>
      <vt:lpstr>Рис. 9. Схематичне зображення частини актинового міофіламенту, а також його звязку з трьома видами тропоніну та тонким міофіламентом тропоміозину.</vt:lpstr>
      <vt:lpstr>Слайд 19</vt:lpstr>
      <vt:lpstr>Слайд 20</vt:lpstr>
      <vt:lpstr>Рис.12. Розміщення міозинстабілізуючих білків титіну і небуліну у окремому саркомері. </vt:lpstr>
      <vt:lpstr>Слайд 22</vt:lpstr>
      <vt:lpstr>Слайд 23</vt:lpstr>
      <vt:lpstr>В кожному саркомері можна виділити такі елементи СР:</vt:lpstr>
      <vt:lpstr>Гладенькі м’язи</vt:lpstr>
      <vt:lpstr>Зовні м’язові волокна оточені сполучною тканиною. Остання організована на трьох рівнях:  </vt:lpstr>
      <vt:lpstr>Функції сполучної тканини: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</dc:title>
  <dc:creator>User</dc:creator>
  <cp:lastModifiedBy>User</cp:lastModifiedBy>
  <cp:revision>39</cp:revision>
  <dcterms:created xsi:type="dcterms:W3CDTF">2013-09-11T18:13:17Z</dcterms:created>
  <dcterms:modified xsi:type="dcterms:W3CDTF">2013-10-01T09:51:50Z</dcterms:modified>
</cp:coreProperties>
</file>