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58" r:id="rId5"/>
    <p:sldId id="267" r:id="rId6"/>
    <p:sldId id="259" r:id="rId7"/>
    <p:sldId id="260" r:id="rId8"/>
    <p:sldId id="261" r:id="rId9"/>
    <p:sldId id="274" r:id="rId10"/>
    <p:sldId id="275" r:id="rId11"/>
    <p:sldId id="262" r:id="rId12"/>
    <p:sldId id="263" r:id="rId13"/>
    <p:sldId id="264" r:id="rId14"/>
    <p:sldId id="265" r:id="rId15"/>
    <p:sldId id="266" r:id="rId16"/>
    <p:sldId id="268" r:id="rId17"/>
    <p:sldId id="269" r:id="rId18"/>
    <p:sldId id="278" r:id="rId19"/>
    <p:sldId id="270" r:id="rId20"/>
    <p:sldId id="276" r:id="rId21"/>
    <p:sldId id="271" r:id="rId22"/>
    <p:sldId id="272" r:id="rId23"/>
    <p:sldId id="27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71612"/>
            <a:ext cx="7772400" cy="1470025"/>
          </a:xfrm>
        </p:spPr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Лекція 3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2857496"/>
            <a:ext cx="7929618" cy="1752600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uk-UA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ервово-м</a:t>
            </a:r>
            <a:r>
              <a:rPr lang="uk-UA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</a:t>
            </a:r>
            <a:r>
              <a:rPr lang="uk-UA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язова</a:t>
            </a:r>
            <a:r>
              <a:rPr lang="uk-UA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передача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 l="32227" t="15000" r="17968" b="9062"/>
          <a:stretch>
            <a:fillRect/>
          </a:stretch>
        </p:blipFill>
        <p:spPr bwMode="auto">
          <a:xfrm>
            <a:off x="1500166" y="0"/>
            <a:ext cx="607223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5715000"/>
            <a:ext cx="8229600" cy="1143000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Рис. 4. Нервово-м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язовий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контакт (хімічний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синапс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а,в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– поступове збільшення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фрагмента обведено рамкою на позиції 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28596" y="642918"/>
            <a:ext cx="8229600" cy="5715040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10000"/>
              </a:lnSpc>
              <a:buNone/>
            </a:pP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	У 1936 р. Дейлом, </a:t>
            </a:r>
            <a:r>
              <a:rPr lang="uk-UA" sz="2900" dirty="0" err="1" smtClean="0">
                <a:latin typeface="Times New Roman" pitchFamily="18" charset="0"/>
                <a:cs typeface="Times New Roman" pitchFamily="18" charset="0"/>
              </a:rPr>
              <a:t>Фельдбергом</a:t>
            </a: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 і Фогтом було встановлено, що передатчиком збудження у </a:t>
            </a:r>
            <a:r>
              <a:rPr lang="uk-UA" sz="2900" dirty="0" err="1" smtClean="0">
                <a:latin typeface="Times New Roman" pitchFamily="18" charset="0"/>
                <a:cs typeface="Times New Roman" pitchFamily="18" charset="0"/>
              </a:rPr>
              <a:t>нервово-м</a:t>
            </a:r>
            <a:r>
              <a:rPr lang="uk-UA" sz="29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</a:t>
            </a:r>
            <a:r>
              <a:rPr lang="uk-UA" sz="2900" dirty="0" err="1" smtClean="0">
                <a:latin typeface="Times New Roman" pitchFamily="18" charset="0"/>
                <a:cs typeface="Times New Roman" pitchFamily="18" charset="0"/>
              </a:rPr>
              <a:t>язових</a:t>
            </a: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900" dirty="0" err="1" smtClean="0">
                <a:latin typeface="Times New Roman" pitchFamily="18" charset="0"/>
                <a:cs typeface="Times New Roman" pitchFamily="18" charset="0"/>
              </a:rPr>
              <a:t>синапсах</a:t>
            </a: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 є ацетилхолін. </a:t>
            </a:r>
          </a:p>
          <a:p>
            <a:pPr algn="just">
              <a:lnSpc>
                <a:spcPct val="110000"/>
              </a:lnSpc>
              <a:buNone/>
            </a:pPr>
            <a:endParaRPr lang="uk-UA" sz="9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  <a:buNone/>
            </a:pP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	Він </a:t>
            </a:r>
            <a:r>
              <a:rPr lang="uk-UA" sz="2900" dirty="0" err="1" smtClean="0">
                <a:latin typeface="Times New Roman" pitchFamily="18" charset="0"/>
                <a:cs typeface="Times New Roman" pitchFamily="18" charset="0"/>
              </a:rPr>
              <a:t>задовільняє</a:t>
            </a: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 основним умовам </a:t>
            </a:r>
            <a:r>
              <a:rPr lang="uk-UA" sz="2900" dirty="0" err="1" smtClean="0">
                <a:latin typeface="Times New Roman" pitchFamily="18" charset="0"/>
                <a:cs typeface="Times New Roman" pitchFamily="18" charset="0"/>
              </a:rPr>
              <a:t>нейротрансміттера</a:t>
            </a: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>
              <a:lnSpc>
                <a:spcPct val="110000"/>
              </a:lnSpc>
              <a:buNone/>
            </a:pPr>
            <a:endParaRPr lang="uk-UA" sz="9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  <a:buFont typeface="Wingdings" pitchFamily="2" charset="2"/>
              <a:buChar char="ü"/>
            </a:pP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1) виділяється при збудженні </a:t>
            </a:r>
            <a:r>
              <a:rPr lang="uk-UA" sz="2900" dirty="0" err="1" smtClean="0">
                <a:latin typeface="Times New Roman" pitchFamily="18" charset="0"/>
                <a:cs typeface="Times New Roman" pitchFamily="18" charset="0"/>
              </a:rPr>
              <a:t>пресинаптичних</a:t>
            </a: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 волокон; 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ü"/>
            </a:pP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2) відтворює ефект синаптичної передачі, якщо його застосовано ззовні; 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ü"/>
            </a:pP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3) блокатори синаптичної передачі блокують і дію ацетилхоліну; 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ü"/>
            </a:pP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uk-UA" sz="2900" dirty="0" err="1" smtClean="0">
                <a:latin typeface="Times New Roman" pitchFamily="18" charset="0"/>
                <a:cs typeface="Times New Roman" pitchFamily="18" charset="0"/>
              </a:rPr>
              <a:t>пресинаптичні</a:t>
            </a: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 нейрони містять ацетилхолін, а також ферментативний механізм його синтезу; 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ü"/>
            </a:pP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5) у </a:t>
            </a:r>
            <a:r>
              <a:rPr lang="uk-UA" sz="2900" dirty="0" err="1" smtClean="0">
                <a:latin typeface="Times New Roman" pitchFamily="18" charset="0"/>
                <a:cs typeface="Times New Roman" pitchFamily="18" charset="0"/>
              </a:rPr>
              <a:t>синапсі</a:t>
            </a: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 і у оточуючих структурах є механізм для інактивації ацетилхоліну.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Синтез ацетилхоліну.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АХ синтезується у 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холінергічних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 нейронах у результаті реакції між холіном і ацетил-коферментом А: </a:t>
            </a:r>
            <a:endParaRPr lang="ru-RU" sz="2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700" b="1" dirty="0" smtClean="0">
                <a:latin typeface="Times New Roman" pitchFamily="18" charset="0"/>
                <a:cs typeface="Times New Roman" pitchFamily="18" charset="0"/>
              </a:rPr>
              <a:t>          Холін + Ацетил </a:t>
            </a:r>
            <a:r>
              <a:rPr lang="uk-UA" sz="2700" b="1" dirty="0" err="1" smtClean="0">
                <a:latin typeface="Times New Roman" pitchFamily="18" charset="0"/>
                <a:cs typeface="Times New Roman" pitchFamily="18" charset="0"/>
              </a:rPr>
              <a:t>КоА</a:t>
            </a:r>
            <a:r>
              <a:rPr lang="uk-UA" sz="2700" b="1" dirty="0" smtClean="0">
                <a:latin typeface="Times New Roman" pitchFamily="18" charset="0"/>
                <a:cs typeface="Times New Roman" pitchFamily="18" charset="0"/>
              </a:rPr>
              <a:t> = Ацетилхолін + </a:t>
            </a:r>
            <a:r>
              <a:rPr lang="uk-UA" sz="2700" b="1" dirty="0" err="1" smtClean="0">
                <a:latin typeface="Times New Roman" pitchFamily="18" charset="0"/>
                <a:cs typeface="Times New Roman" pitchFamily="18" charset="0"/>
              </a:rPr>
              <a:t>КоА</a:t>
            </a:r>
            <a:endParaRPr lang="uk-UA" sz="27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Реакція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каталізується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ферментом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холінацетилтрансферазою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Ацетилхолін синтезується у сомі нейрона і транспортується 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аксонним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 транспортом, а також безпосередньо у 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пресинаптичних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 закінченнях.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Виділення ацетилхоліну.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928670"/>
            <a:ext cx="7901014" cy="5357850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Елементарна одиниця кількості 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нейротрансмітера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 отримала назву квант.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ü"/>
            </a:pPr>
            <a:endParaRPr lang="uk-UA" sz="9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У 1956 р. 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Дель-Кастільо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Кац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 запропонували гіпотезу, згідно якої 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синаптичні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 пухирці містять кванти ацетилхоліну.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ü"/>
            </a:pPr>
            <a:endParaRPr lang="uk-UA" sz="9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Ця гіпотеза отримала експериментальні підтвердження: 1) АХ у найбільшій концентрації міститься саме у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синаптичних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пухирцях; 2) встановлено, що пухирці відкриваються прямо у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синаптичну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щілину – явище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екзоцитозу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 3) у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синаптичному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пухирці міститься один квант АХ, а також АТФ, макромолекулярний компонент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везикулін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білок актин.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Гіпотези виділення ацетилхоліну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43378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10000"/>
              </a:lnSpc>
              <a:buFont typeface="Wingdings" pitchFamily="2" charset="2"/>
              <a:buChar char="ü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АХ може виділятись у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синаптичну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щілину і безпосередньо з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позапухирцевого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простору нервового закінчення –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“неквантове”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виділення АХ.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ü"/>
            </a:pPr>
            <a:endParaRPr lang="uk-UA" sz="9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  <a:buFont typeface="Wingdings" pitchFamily="2" charset="2"/>
              <a:buChar char="ü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Існує також і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“операторна”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гіпотеза виділення АХ. Згідно цій гіпотезі у мембрану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пресинаптичного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закінчення зсередини вбудовані дискретні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“оператори”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(молекулярні структури). Кожний такий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“оператор”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може перенести з аксоплазми назовні один квант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нейротрансміттера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643074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Процес виділення АХ є короткочасним і обмежується у часі такими факторами: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214554"/>
            <a:ext cx="8229600" cy="3686188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йони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 кальцію швидко 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зв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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язуються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 із внутріклітинними органелами – мітохондріями і ендоплазматичним 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ретикулумом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 typeface="Wingdings" pitchFamily="2" charset="2"/>
              <a:buChar char="ü"/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2) інактивація кальцієвих каналів у 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пресинаптичній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 мембрані;</a:t>
            </a:r>
          </a:p>
          <a:p>
            <a:pPr algn="just">
              <a:buFont typeface="Wingdings" pitchFamily="2" charset="2"/>
              <a:buChar char="ü"/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3) активний транспорт 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йонів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 кальцію з клітини.</a:t>
            </a:r>
            <a:endParaRPr lang="ru-RU" sz="27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Феномени </a:t>
            </a: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пов</a:t>
            </a: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</a:t>
            </a: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язані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з процесами виділення АХ: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768865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1) Н.Є.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Введенський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встановив, що при зростанні частоти ритмічної стимуляції нерва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нервово-м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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язова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передача припиняється, хоча нерв продовжує проводити збудження. Цей феномен дістав назву гальмування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Введенського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Основною причиною припинення передачі є швидке виснаження запасів АХ, а значить і квантів, що виділяються у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синаптичну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щілину.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ü"/>
            </a:pP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2) Поодиноке подразнення, що завдане відразу після закінчення ритмічної стимуляції, викликає сильнішу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постсинаптичну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відповідь, ніж при завданні його до ритмічної стимуляції. Це явище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посттетанічної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потенціації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Припускається, що причина зростання квантового складу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КП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– накопичення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йонів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кальцію у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пресинаптичному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нервовому закінченні.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Взаємодія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нейротрансміттера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(АХ)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синаптичними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рецепторами.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5429288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uk-UA" sz="39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uk-UA" sz="3900" dirty="0" err="1" smtClean="0">
                <a:latin typeface="Times New Roman" pitchFamily="18" charset="0"/>
                <a:cs typeface="Times New Roman" pitchFamily="18" charset="0"/>
              </a:rPr>
              <a:t>Кастільо</a:t>
            </a:r>
            <a:r>
              <a:rPr lang="uk-UA" sz="39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3900" dirty="0" err="1" smtClean="0">
                <a:latin typeface="Times New Roman" pitchFamily="18" charset="0"/>
                <a:cs typeface="Times New Roman" pitchFamily="18" charset="0"/>
              </a:rPr>
              <a:t>Катц</a:t>
            </a:r>
            <a:r>
              <a:rPr lang="uk-UA" sz="3900" dirty="0" smtClean="0">
                <a:latin typeface="Times New Roman" pitchFamily="18" charset="0"/>
                <a:cs typeface="Times New Roman" pitchFamily="18" charset="0"/>
              </a:rPr>
              <a:t> (1957) запропонували розглядати взаємодію між АХ з </a:t>
            </a:r>
            <a:r>
              <a:rPr lang="uk-UA" sz="3900" dirty="0" err="1" smtClean="0">
                <a:latin typeface="Times New Roman" pitchFamily="18" charset="0"/>
                <a:cs typeface="Times New Roman" pitchFamily="18" charset="0"/>
              </a:rPr>
              <a:t>холінорецепторами</a:t>
            </a:r>
            <a:r>
              <a:rPr lang="uk-UA" sz="3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900" dirty="0" err="1" smtClean="0">
                <a:latin typeface="Times New Roman" pitchFamily="18" charset="0"/>
                <a:cs typeface="Times New Roman" pitchFamily="18" charset="0"/>
              </a:rPr>
              <a:t>постсинаптичної</a:t>
            </a:r>
            <a:r>
              <a:rPr lang="uk-UA" sz="3900" dirty="0" smtClean="0">
                <a:latin typeface="Times New Roman" pitchFamily="18" charset="0"/>
                <a:cs typeface="Times New Roman" pitchFamily="18" charset="0"/>
              </a:rPr>
              <a:t> мембрани як таку, що відбувається у два послідовних етапи: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uk-UA" sz="3900" dirty="0" smtClean="0">
                <a:latin typeface="Times New Roman" pitchFamily="18" charset="0"/>
                <a:cs typeface="Times New Roman" pitchFamily="18" charset="0"/>
              </a:rPr>
              <a:t>1) АХ, пов'язуючись з </a:t>
            </a:r>
            <a:r>
              <a:rPr lang="uk-UA" sz="3900" dirty="0" err="1" smtClean="0">
                <a:latin typeface="Times New Roman" pitchFamily="18" charset="0"/>
                <a:cs typeface="Times New Roman" pitchFamily="18" charset="0"/>
              </a:rPr>
              <a:t>холінорецептором</a:t>
            </a:r>
            <a:r>
              <a:rPr lang="uk-UA" sz="3900" dirty="0" smtClean="0">
                <a:latin typeface="Times New Roman" pitchFamily="18" charset="0"/>
                <a:cs typeface="Times New Roman" pitchFamily="18" charset="0"/>
              </a:rPr>
              <a:t>, утворює комплекс АХ-ХР із закритим </a:t>
            </a:r>
            <a:r>
              <a:rPr lang="uk-UA" sz="3900" dirty="0" err="1" smtClean="0">
                <a:latin typeface="Times New Roman" pitchFamily="18" charset="0"/>
                <a:cs typeface="Times New Roman" pitchFamily="18" charset="0"/>
              </a:rPr>
              <a:t>йонним</a:t>
            </a:r>
            <a:r>
              <a:rPr lang="uk-UA" sz="3900" dirty="0" smtClean="0">
                <a:latin typeface="Times New Roman" pitchFamily="18" charset="0"/>
                <a:cs typeface="Times New Roman" pitchFamily="18" charset="0"/>
              </a:rPr>
              <a:t> каналом; 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ü"/>
            </a:pPr>
            <a:endParaRPr lang="uk-UA" sz="1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uk-UA" sz="3900" dirty="0" smtClean="0">
                <a:latin typeface="Times New Roman" pitchFamily="18" charset="0"/>
                <a:cs typeface="Times New Roman" pitchFamily="18" charset="0"/>
              </a:rPr>
              <a:t>2) стадія ізомеризації – унаслідок структурних змін цього комплексу </a:t>
            </a:r>
            <a:r>
              <a:rPr lang="uk-UA" sz="3900" dirty="0" err="1" smtClean="0">
                <a:latin typeface="Times New Roman" pitchFamily="18" charset="0"/>
                <a:cs typeface="Times New Roman" pitchFamily="18" charset="0"/>
              </a:rPr>
              <a:t>йонний</a:t>
            </a:r>
            <a:r>
              <a:rPr lang="uk-UA" sz="3900" dirty="0" smtClean="0">
                <a:latin typeface="Times New Roman" pitchFamily="18" charset="0"/>
                <a:cs typeface="Times New Roman" pitchFamily="18" charset="0"/>
              </a:rPr>
              <a:t> канал стає відкритим. Модель такої взаємодії АХ і ХР отримала назву послідовної моделі. При тривалому, як неперервному, так і дискретному впливові ацетилхоліну на </a:t>
            </a:r>
            <a:r>
              <a:rPr lang="uk-UA" sz="3900" dirty="0" err="1" smtClean="0">
                <a:latin typeface="Times New Roman" pitchFamily="18" charset="0"/>
                <a:cs typeface="Times New Roman" pitchFamily="18" charset="0"/>
              </a:rPr>
              <a:t>холінорецептори</a:t>
            </a:r>
            <a:r>
              <a:rPr lang="uk-UA" sz="3900" dirty="0" smtClean="0">
                <a:latin typeface="Times New Roman" pitchFamily="18" charset="0"/>
                <a:cs typeface="Times New Roman" pitchFamily="18" charset="0"/>
              </a:rPr>
              <a:t> останні переходять у </a:t>
            </a:r>
            <a:r>
              <a:rPr lang="uk-UA" sz="3900" dirty="0" err="1" smtClean="0">
                <a:latin typeface="Times New Roman" pitchFamily="18" charset="0"/>
                <a:cs typeface="Times New Roman" pitchFamily="18" charset="0"/>
              </a:rPr>
              <a:t>“рефрактерний”</a:t>
            </a:r>
            <a:r>
              <a:rPr lang="uk-UA" sz="3900" dirty="0" smtClean="0">
                <a:latin typeface="Times New Roman" pitchFamily="18" charset="0"/>
                <a:cs typeface="Times New Roman" pitchFamily="18" charset="0"/>
              </a:rPr>
              <a:t> стан. Їх повторна активація стає неможливою – спостерігається явище </a:t>
            </a:r>
            <a:r>
              <a:rPr lang="uk-UA" sz="3900" dirty="0" err="1" smtClean="0">
                <a:latin typeface="Times New Roman" pitchFamily="18" charset="0"/>
                <a:cs typeface="Times New Roman" pitchFamily="18" charset="0"/>
              </a:rPr>
              <a:t>десенситизації</a:t>
            </a:r>
            <a:r>
              <a:rPr lang="uk-UA" sz="3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900" dirty="0" err="1" smtClean="0">
                <a:latin typeface="Times New Roman" pitchFamily="18" charset="0"/>
                <a:cs typeface="Times New Roman" pitchFamily="18" charset="0"/>
              </a:rPr>
              <a:t>холінорецепторів</a:t>
            </a:r>
            <a:r>
              <a:rPr lang="uk-UA" sz="3900" dirty="0" smtClean="0">
                <a:latin typeface="Times New Roman" pitchFamily="18" charset="0"/>
                <a:cs typeface="Times New Roman" pitchFamily="18" charset="0"/>
              </a:rPr>
              <a:t>. Існує дві думки щодо молекулярного механізму </a:t>
            </a:r>
            <a:r>
              <a:rPr lang="uk-UA" sz="3900" dirty="0" err="1" smtClean="0">
                <a:latin typeface="Times New Roman" pitchFamily="18" charset="0"/>
                <a:cs typeface="Times New Roman" pitchFamily="18" charset="0"/>
              </a:rPr>
              <a:t>десенситизації</a:t>
            </a:r>
            <a:r>
              <a:rPr lang="uk-UA" sz="3900" dirty="0" smtClean="0">
                <a:latin typeface="Times New Roman" pitchFamily="18" charset="0"/>
                <a:cs typeface="Times New Roman" pitchFamily="18" charset="0"/>
              </a:rPr>
              <a:t>: 1) зміна спорідненості </a:t>
            </a:r>
            <a:r>
              <a:rPr lang="uk-UA" sz="3900" dirty="0" err="1" smtClean="0">
                <a:latin typeface="Times New Roman" pitchFamily="18" charset="0"/>
                <a:cs typeface="Times New Roman" pitchFamily="18" charset="0"/>
              </a:rPr>
              <a:t>холінорецепторів</a:t>
            </a:r>
            <a:r>
              <a:rPr lang="uk-UA" sz="3900" dirty="0" smtClean="0">
                <a:latin typeface="Times New Roman" pitchFamily="18" charset="0"/>
                <a:cs typeface="Times New Roman" pitchFamily="18" charset="0"/>
              </a:rPr>
              <a:t> до ацетилхоліну; 2) </a:t>
            </a:r>
            <a:r>
              <a:rPr lang="uk-UA" sz="3900" dirty="0" err="1" smtClean="0">
                <a:latin typeface="Times New Roman" pitchFamily="18" charset="0"/>
                <a:cs typeface="Times New Roman" pitchFamily="18" charset="0"/>
              </a:rPr>
              <a:t>рефрактерність</a:t>
            </a:r>
            <a:r>
              <a:rPr lang="uk-UA" sz="3900" dirty="0" smtClean="0">
                <a:latin typeface="Times New Roman" pitchFamily="18" charset="0"/>
                <a:cs typeface="Times New Roman" pitchFamily="18" charset="0"/>
              </a:rPr>
              <a:t> механізму воріт </a:t>
            </a:r>
            <a:r>
              <a:rPr lang="uk-UA" sz="3900" dirty="0" err="1" smtClean="0">
                <a:latin typeface="Times New Roman" pitchFamily="18" charset="0"/>
                <a:cs typeface="Times New Roman" pitchFamily="18" charset="0"/>
              </a:rPr>
              <a:t>йонного</a:t>
            </a:r>
            <a:r>
              <a:rPr lang="uk-UA" sz="3900" dirty="0" smtClean="0">
                <a:latin typeface="Times New Roman" pitchFamily="18" charset="0"/>
                <a:cs typeface="Times New Roman" pitchFamily="18" charset="0"/>
              </a:rPr>
              <a:t> каналу </a:t>
            </a:r>
            <a:r>
              <a:rPr lang="uk-UA" sz="3900" dirty="0" err="1" smtClean="0">
                <a:latin typeface="Times New Roman" pitchFamily="18" charset="0"/>
                <a:cs typeface="Times New Roman" pitchFamily="18" charset="0"/>
              </a:rPr>
              <a:t>холінорептору</a:t>
            </a:r>
            <a:r>
              <a:rPr lang="uk-UA" sz="39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6" y="571500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Рис. 5.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Взаємодія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нейротрансміттера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(АХ)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синаптичними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рецепторами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H:\mb4_00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786315" cy="5579528"/>
          </a:xfrm>
          <a:prstGeom prst="rect">
            <a:avLst/>
          </a:prstGeom>
          <a:noFill/>
        </p:spPr>
      </p:pic>
      <p:pic>
        <p:nvPicPr>
          <p:cNvPr id="36867" name="Picture 3" descr="H:\mb4_006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8618" y="-1"/>
            <a:ext cx="4255381" cy="5572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286375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Рис. 6. Зображення </a:t>
            </a: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ацетилхолінового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рецептора з двома 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-, а також 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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-, 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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- і </a:t>
            </a: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</a:t>
            </a: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-субодиницями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uk-UA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Зліва показаний поздовжній перетин </a:t>
            </a:r>
            <a:r>
              <a:rPr lang="uk-UA" sz="3100" dirty="0" err="1" smtClean="0">
                <a:latin typeface="Times New Roman" pitchFamily="18" charset="0"/>
                <a:cs typeface="Times New Roman" pitchFamily="18" charset="0"/>
              </a:rPr>
              <a:t>холінорецептора</a:t>
            </a: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uk-UA" sz="3100" dirty="0" err="1" smtClean="0">
                <a:latin typeface="Times New Roman" pitchFamily="18" charset="0"/>
                <a:cs typeface="Times New Roman" pitchFamily="18" charset="0"/>
              </a:rPr>
              <a:t>йонофором</a:t>
            </a: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Picture 2" descr="H:\mb4_00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28604"/>
            <a:ext cx="7215238" cy="41851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00034" y="857232"/>
            <a:ext cx="8229600" cy="3929090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uk-UA" sz="2700" b="1" dirty="0" err="1" smtClean="0">
                <a:latin typeface="Times New Roman" pitchFamily="18" charset="0"/>
                <a:cs typeface="Times New Roman" pitchFamily="18" charset="0"/>
              </a:rPr>
              <a:t>Нервово-м</a:t>
            </a:r>
            <a:r>
              <a:rPr lang="uk-UA" sz="27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</a:t>
            </a:r>
            <a:r>
              <a:rPr lang="uk-UA" sz="2700" b="1" dirty="0" err="1" smtClean="0">
                <a:latin typeface="Times New Roman" pitchFamily="18" charset="0"/>
                <a:cs typeface="Times New Roman" pitchFamily="18" charset="0"/>
              </a:rPr>
              <a:t>язове</a:t>
            </a:r>
            <a:r>
              <a:rPr lang="uk-UA" sz="2700" b="1" dirty="0" smtClean="0">
                <a:latin typeface="Times New Roman" pitchFamily="18" charset="0"/>
                <a:cs typeface="Times New Roman" pitchFamily="18" charset="0"/>
              </a:rPr>
              <a:t> сполучення 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– це спеціалізований вид синапсу між закінченнями рухового нейрона (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мотонейрона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) і 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ендомізієм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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язових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 волокон.</a:t>
            </a:r>
          </a:p>
          <a:p>
            <a:pPr algn="just">
              <a:buFont typeface="Wingdings" pitchFamily="2" charset="2"/>
              <a:buChar char="ü"/>
            </a:pPr>
            <a:endParaRPr lang="uk-UA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 Кожне 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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язове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 волокно має спеціалізовану ділянку – рухову кінцеву пластинку (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КП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), де аксон 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мотонейрону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 розгалужується і відбувається 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синаптична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 передача.</a:t>
            </a:r>
            <a:endParaRPr lang="ru-RU" sz="27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 l="29297" t="13125" r="15625" b="16562"/>
          <a:stretch>
            <a:fillRect/>
          </a:stretch>
        </p:blipFill>
        <p:spPr bwMode="auto">
          <a:xfrm>
            <a:off x="1428728" y="0"/>
            <a:ext cx="6429420" cy="5129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54292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Рис. 7.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Холінорецептор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електричного органа риби: 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тривимірне зображення рецептора збоку (</a:t>
            </a:r>
            <a:r>
              <a:rPr lang="uk-UA" sz="2700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) і згори (</a:t>
            </a:r>
            <a:r>
              <a:rPr lang="uk-UA" sz="2700" i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uk-UA" sz="2700" i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 – активація рецептора ацетилхоліном (АЦХ); А – ворота зачинені, Б – ворота відчинені.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Види </a:t>
            </a: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постсинаптичних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потенціалів </a:t>
            </a: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КП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143116"/>
            <a:ext cx="8015286" cy="297180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Деполяризуючий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потенціал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кінцевої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пластинки.</a:t>
            </a:r>
          </a:p>
          <a:p>
            <a:pPr>
              <a:buFont typeface="Wingdings" pitchFamily="2" charset="2"/>
              <a:buChar char="ü"/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Гіперполяризуючий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постсинаптичний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 потенціал кінцевої пластинки. 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Відмінності збуджувальних (ЗС) і гальмівних (ГС) синапсів: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600200"/>
            <a:ext cx="8115328" cy="452596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1) У ЗС ширша 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синаптична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 щілина у 30 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нм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, у ГС – 20 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нм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>
              <a:buFont typeface="Wingdings" pitchFamily="2" charset="2"/>
              <a:buChar char="ü"/>
            </a:pPr>
            <a:endParaRPr lang="uk-UA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2) обидві мембрани ЗС порівняно є товстішими й щільнішими, займають більшу площу, ніж у ГС; </a:t>
            </a:r>
          </a:p>
          <a:p>
            <a:pPr algn="just">
              <a:buFont typeface="Wingdings" pitchFamily="2" charset="2"/>
              <a:buChar char="ü"/>
            </a:pPr>
            <a:endParaRPr lang="uk-UA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3) у 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синаптичній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 щілині ЗС є базальна мембрана;</a:t>
            </a:r>
          </a:p>
          <a:p>
            <a:pPr algn="just">
              <a:buFont typeface="Wingdings" pitchFamily="2" charset="2"/>
              <a:buChar char="ü"/>
            </a:pPr>
            <a:endParaRPr lang="uk-UA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4) у ЗС значно більше 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синаптичних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 пухирців; </a:t>
            </a:r>
          </a:p>
          <a:p>
            <a:pPr algn="just">
              <a:buFont typeface="Wingdings" pitchFamily="2" charset="2"/>
              <a:buChar char="ü"/>
            </a:pPr>
            <a:endParaRPr lang="uk-UA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5) у ЗС медіатором є ацетилхолін; у ГС – 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гама-аміномасляна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 кислота. 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571744"/>
            <a:ext cx="9144000" cy="1143000"/>
          </a:xfrm>
        </p:spPr>
        <p:txBody>
          <a:bodyPr>
            <a:normAutofit/>
          </a:bodyPr>
          <a:lstStyle/>
          <a:p>
            <a:r>
              <a:rPr lang="uk-UA" sz="6600" b="1" dirty="0" smtClean="0"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C:\Users\User\Desktop\1295559183_image022.jpg"/>
          <p:cNvPicPr>
            <a:picLocks noChangeAspect="1" noChangeArrowheads="1"/>
          </p:cNvPicPr>
          <p:nvPr/>
        </p:nvPicPr>
        <p:blipFill>
          <a:blip r:embed="rId2"/>
          <a:srcRect t="12105"/>
          <a:stretch>
            <a:fillRect/>
          </a:stretch>
        </p:blipFill>
        <p:spPr bwMode="auto">
          <a:xfrm>
            <a:off x="1785918" y="500042"/>
            <a:ext cx="5429288" cy="466831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8" y="5214950"/>
            <a:ext cx="7800972" cy="114300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Рис. 1. Розгалуження моторного нейрона на поверхні м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язових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волокон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Функції </a:t>
            </a:r>
            <a:r>
              <a:rPr lang="uk-UA" sz="4000" b="1" dirty="0" err="1" smtClean="0">
                <a:latin typeface="Times New Roman" pitchFamily="18" charset="0"/>
                <a:cs typeface="Times New Roman" pitchFamily="18" charset="0"/>
              </a:rPr>
              <a:t>нервово-м</a:t>
            </a:r>
            <a:r>
              <a:rPr lang="uk-UA" sz="40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</a:t>
            </a:r>
            <a:r>
              <a:rPr lang="uk-UA" sz="4000" b="1" dirty="0" err="1" smtClean="0">
                <a:latin typeface="Times New Roman" pitchFamily="18" charset="0"/>
                <a:cs typeface="Times New Roman" pitchFamily="18" charset="0"/>
              </a:rPr>
              <a:t>язових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 синапсів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142984"/>
            <a:ext cx="8015286" cy="5072098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uk-UA" sz="4900" dirty="0" smtClean="0">
                <a:latin typeface="Times New Roman" pitchFamily="18" charset="0"/>
                <a:cs typeface="Times New Roman" pitchFamily="18" charset="0"/>
              </a:rPr>
              <a:t>Однобічність передачі. </a:t>
            </a:r>
          </a:p>
          <a:p>
            <a:pPr>
              <a:buFont typeface="Wingdings" pitchFamily="2" charset="2"/>
              <a:buChar char="ü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sz="4900" dirty="0" smtClean="0">
                <a:latin typeface="Times New Roman" pitchFamily="18" charset="0"/>
                <a:cs typeface="Times New Roman" pitchFamily="18" charset="0"/>
              </a:rPr>
              <a:t>Посилення. </a:t>
            </a:r>
          </a:p>
          <a:p>
            <a:pPr>
              <a:buFont typeface="Wingdings" pitchFamily="2" charset="2"/>
              <a:buChar char="ü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sz="4900" dirty="0" smtClean="0">
                <a:latin typeface="Times New Roman" pitchFamily="18" charset="0"/>
                <a:cs typeface="Times New Roman" pitchFamily="18" charset="0"/>
              </a:rPr>
              <a:t>Адаптація, або акомодація. </a:t>
            </a:r>
          </a:p>
          <a:p>
            <a:pPr>
              <a:buFont typeface="Wingdings" pitchFamily="2" charset="2"/>
              <a:buChar char="ü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sz="4900" dirty="0" smtClean="0">
                <a:latin typeface="Times New Roman" pitchFamily="18" charset="0"/>
                <a:cs typeface="Times New Roman" pitchFamily="18" charset="0"/>
              </a:rPr>
              <a:t>Гальмування. </a:t>
            </a:r>
          </a:p>
          <a:p>
            <a:pPr>
              <a:buFont typeface="Wingdings" pitchFamily="2" charset="2"/>
              <a:buChar char="ü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sz="4900" dirty="0" smtClean="0">
                <a:latin typeface="Times New Roman" pitchFamily="18" charset="0"/>
                <a:cs typeface="Times New Roman" pitchFamily="18" charset="0"/>
              </a:rPr>
              <a:t>Сумація. </a:t>
            </a:r>
          </a:p>
          <a:p>
            <a:pPr>
              <a:buFont typeface="Wingdings" pitchFamily="2" charset="2"/>
              <a:buChar char="ü"/>
            </a:pP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sz="4900" dirty="0" smtClean="0">
                <a:latin typeface="Times New Roman" pitchFamily="18" charset="0"/>
                <a:cs typeface="Times New Roman" pitchFamily="18" charset="0"/>
              </a:rPr>
              <a:t>Дискримінація. </a:t>
            </a:r>
          </a:p>
          <a:p>
            <a:pPr>
              <a:buFont typeface="Wingdings" pitchFamily="2" charset="2"/>
              <a:buChar char="ü"/>
            </a:pP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sz="4900" dirty="0" smtClean="0">
                <a:latin typeface="Times New Roman" pitchFamily="18" charset="0"/>
                <a:cs typeface="Times New Roman" pitchFamily="18" charset="0"/>
              </a:rPr>
              <a:t>Рефрактерні фази </a:t>
            </a:r>
            <a:r>
              <a:rPr lang="uk-UA" sz="4900" dirty="0" err="1" smtClean="0">
                <a:latin typeface="Times New Roman" pitchFamily="18" charset="0"/>
                <a:cs typeface="Times New Roman" pitchFamily="18" charset="0"/>
              </a:rPr>
              <a:t>міоневрального</a:t>
            </a:r>
            <a:r>
              <a:rPr lang="uk-UA" sz="4900" dirty="0" smtClean="0">
                <a:latin typeface="Times New Roman" pitchFamily="18" charset="0"/>
                <a:cs typeface="Times New Roman" pitchFamily="18" charset="0"/>
              </a:rPr>
              <a:t> апарату довші, ніж у нерва. </a:t>
            </a:r>
          </a:p>
          <a:p>
            <a:pPr>
              <a:buFont typeface="Wingdings" pitchFamily="2" charset="2"/>
              <a:buChar char="ü"/>
            </a:pP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sz="4900" dirty="0" smtClean="0">
                <a:latin typeface="Times New Roman" pitchFamily="18" charset="0"/>
                <a:cs typeface="Times New Roman" pitchFamily="18" charset="0"/>
              </a:rPr>
              <a:t>Полегшення проведення збудження. </a:t>
            </a:r>
            <a:endParaRPr lang="ru-RU" sz="4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357298"/>
            <a:ext cx="9144000" cy="3511552"/>
          </a:xfrm>
        </p:spPr>
        <p:txBody>
          <a:bodyPr>
            <a:norm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Розвиток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нервово-м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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язових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сполучень у хребетних в онтогенезі.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74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Виділяють чотири основних механізми взаємодії між 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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язом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і нервом, що призводять до диференціювання 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нервово-м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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язових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синапсів.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715436" cy="5286412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uk-UA" sz="3800" dirty="0" smtClean="0">
                <a:latin typeface="Times New Roman" pitchFamily="18" charset="0"/>
                <a:cs typeface="Times New Roman" pitchFamily="18" charset="0"/>
              </a:rPr>
              <a:t>Виділення медіатору АХ впливає на розподіл </a:t>
            </a:r>
            <a:r>
              <a:rPr lang="uk-UA" sz="3800" dirty="0" err="1" smtClean="0">
                <a:latin typeface="Times New Roman" pitchFamily="18" charset="0"/>
                <a:cs typeface="Times New Roman" pitchFamily="18" charset="0"/>
              </a:rPr>
              <a:t>холінорецепторів</a:t>
            </a:r>
            <a:r>
              <a:rPr lang="uk-UA" sz="3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ü"/>
            </a:pP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uk-UA" sz="3800" dirty="0" err="1" smtClean="0">
                <a:latin typeface="Times New Roman" pitchFamily="18" charset="0"/>
                <a:cs typeface="Times New Roman" pitchFamily="18" charset="0"/>
              </a:rPr>
              <a:t>Пресинаптичне</a:t>
            </a:r>
            <a:r>
              <a:rPr lang="uk-UA" sz="3800" dirty="0" smtClean="0">
                <a:latin typeface="Times New Roman" pitchFamily="18" charset="0"/>
                <a:cs typeface="Times New Roman" pitchFamily="18" charset="0"/>
              </a:rPr>
              <a:t> закінчення виділяє певні поліпептиди, що зумовлюють щільне розміщення молекул </a:t>
            </a:r>
            <a:r>
              <a:rPr lang="uk-UA" sz="3800" dirty="0" err="1" smtClean="0">
                <a:latin typeface="Times New Roman" pitchFamily="18" charset="0"/>
                <a:cs typeface="Times New Roman" pitchFamily="18" charset="0"/>
              </a:rPr>
              <a:t>холінорецепторів</a:t>
            </a:r>
            <a:r>
              <a:rPr lang="uk-UA" sz="38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uk-UA" sz="3800" dirty="0" err="1" smtClean="0">
                <a:latin typeface="Times New Roman" pitchFamily="18" charset="0"/>
                <a:cs typeface="Times New Roman" pitchFamily="18" charset="0"/>
              </a:rPr>
              <a:t>постсинаптичній</a:t>
            </a:r>
            <a:r>
              <a:rPr lang="uk-UA" sz="3800" dirty="0" smtClean="0">
                <a:latin typeface="Times New Roman" pitchFamily="18" charset="0"/>
                <a:cs typeface="Times New Roman" pitchFamily="18" charset="0"/>
              </a:rPr>
              <a:t> мембрані.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ü"/>
            </a:pP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uk-UA" sz="3800" dirty="0" smtClean="0">
                <a:latin typeface="Times New Roman" pitchFamily="18" charset="0"/>
                <a:cs typeface="Times New Roman" pitchFamily="18" charset="0"/>
              </a:rPr>
              <a:t>Морфологічна диференціація і розвиток </a:t>
            </a:r>
            <a:r>
              <a:rPr lang="uk-UA" sz="3800" dirty="0" err="1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38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</a:t>
            </a:r>
            <a:r>
              <a:rPr lang="uk-UA" sz="3800" dirty="0" err="1" smtClean="0">
                <a:latin typeface="Times New Roman" pitchFamily="18" charset="0"/>
                <a:cs typeface="Times New Roman" pitchFamily="18" charset="0"/>
              </a:rPr>
              <a:t>язового</a:t>
            </a:r>
            <a:r>
              <a:rPr lang="uk-UA" sz="3800" dirty="0" smtClean="0">
                <a:latin typeface="Times New Roman" pitchFamily="18" charset="0"/>
                <a:cs typeface="Times New Roman" pitchFamily="18" charset="0"/>
              </a:rPr>
              <a:t> волокна здійснюється після встановлення </a:t>
            </a:r>
            <a:r>
              <a:rPr lang="uk-UA" sz="3800" dirty="0" err="1" smtClean="0">
                <a:latin typeface="Times New Roman" pitchFamily="18" charset="0"/>
                <a:cs typeface="Times New Roman" pitchFamily="18" charset="0"/>
              </a:rPr>
              <a:t>синаптичного</a:t>
            </a:r>
            <a:r>
              <a:rPr lang="uk-UA" sz="3800" dirty="0" smtClean="0">
                <a:latin typeface="Times New Roman" pitchFamily="18" charset="0"/>
                <a:cs typeface="Times New Roman" pitchFamily="18" charset="0"/>
              </a:rPr>
              <a:t> контакту під впливом </a:t>
            </a:r>
            <a:r>
              <a:rPr lang="uk-UA" sz="3800" dirty="0" err="1" smtClean="0">
                <a:latin typeface="Times New Roman" pitchFamily="18" charset="0"/>
                <a:cs typeface="Times New Roman" pitchFamily="18" charset="0"/>
              </a:rPr>
              <a:t>постсинаптичної</a:t>
            </a:r>
            <a:r>
              <a:rPr lang="uk-UA" sz="3800" dirty="0" smtClean="0">
                <a:latin typeface="Times New Roman" pitchFamily="18" charset="0"/>
                <a:cs typeface="Times New Roman" pitchFamily="18" charset="0"/>
              </a:rPr>
              <a:t> ділянки і цитоплазми </a:t>
            </a:r>
            <a:r>
              <a:rPr lang="uk-UA" sz="3800" dirty="0" err="1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38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</a:t>
            </a:r>
            <a:r>
              <a:rPr lang="uk-UA" sz="3800" dirty="0" err="1" smtClean="0">
                <a:latin typeface="Times New Roman" pitchFamily="18" charset="0"/>
                <a:cs typeface="Times New Roman" pitchFamily="18" charset="0"/>
              </a:rPr>
              <a:t>язової</a:t>
            </a:r>
            <a:r>
              <a:rPr lang="uk-UA" sz="3800" dirty="0" smtClean="0">
                <a:latin typeface="Times New Roman" pitchFamily="18" charset="0"/>
                <a:cs typeface="Times New Roman" pitchFamily="18" charset="0"/>
              </a:rPr>
              <a:t> клітини, молекул позаклітинного середовища.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ü"/>
            </a:pP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uk-UA" sz="3800" dirty="0" err="1" smtClean="0">
                <a:latin typeface="Times New Roman" pitchFamily="18" charset="0"/>
                <a:cs typeface="Times New Roman" pitchFamily="18" charset="0"/>
              </a:rPr>
              <a:t>Аксональна</a:t>
            </a:r>
            <a:r>
              <a:rPr lang="uk-UA" sz="3800" dirty="0" smtClean="0">
                <a:latin typeface="Times New Roman" pitchFamily="18" charset="0"/>
                <a:cs typeface="Times New Roman" pitchFamily="18" charset="0"/>
              </a:rPr>
              <a:t> взаємодія. Спочатку </a:t>
            </a:r>
            <a:r>
              <a:rPr lang="uk-UA" sz="3800" dirty="0" err="1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38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</a:t>
            </a:r>
            <a:r>
              <a:rPr lang="uk-UA" sz="3800" dirty="0" err="1" smtClean="0">
                <a:latin typeface="Times New Roman" pitchFamily="18" charset="0"/>
                <a:cs typeface="Times New Roman" pitchFamily="18" charset="0"/>
              </a:rPr>
              <a:t>язове</a:t>
            </a:r>
            <a:r>
              <a:rPr lang="uk-UA" sz="3800" dirty="0" smtClean="0">
                <a:latin typeface="Times New Roman" pitchFamily="18" charset="0"/>
                <a:cs typeface="Times New Roman" pitchFamily="18" charset="0"/>
              </a:rPr>
              <a:t> волокно отримує аксони від декількох мотонейронів – </a:t>
            </a:r>
            <a:r>
              <a:rPr lang="uk-UA" sz="3800" dirty="0" err="1" smtClean="0">
                <a:latin typeface="Times New Roman" pitchFamily="18" charset="0"/>
                <a:cs typeface="Times New Roman" pitchFamily="18" charset="0"/>
              </a:rPr>
              <a:t>полінейрональна</a:t>
            </a:r>
            <a:r>
              <a:rPr lang="uk-UA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800" dirty="0" err="1" smtClean="0">
                <a:latin typeface="Times New Roman" pitchFamily="18" charset="0"/>
                <a:cs typeface="Times New Roman" pitchFamily="18" charset="0"/>
              </a:rPr>
              <a:t>інервація</a:t>
            </a:r>
            <a:r>
              <a:rPr lang="uk-UA" sz="3800" dirty="0" smtClean="0">
                <a:latin typeface="Times New Roman" pitchFamily="18" charset="0"/>
                <a:cs typeface="Times New Roman" pitchFamily="18" charset="0"/>
              </a:rPr>
              <a:t>. В процесі розвитку </a:t>
            </a:r>
            <a:r>
              <a:rPr lang="uk-UA" sz="3800" dirty="0" err="1" smtClean="0">
                <a:latin typeface="Times New Roman" pitchFamily="18" charset="0"/>
                <a:cs typeface="Times New Roman" pitchFamily="18" charset="0"/>
              </a:rPr>
              <a:t>нервово-м</a:t>
            </a:r>
            <a:r>
              <a:rPr lang="uk-UA" sz="38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</a:t>
            </a:r>
            <a:r>
              <a:rPr lang="uk-UA" sz="3800" dirty="0" err="1" smtClean="0">
                <a:latin typeface="Times New Roman" pitchFamily="18" charset="0"/>
                <a:cs typeface="Times New Roman" pitchFamily="18" charset="0"/>
              </a:rPr>
              <a:t>язового</a:t>
            </a:r>
            <a:r>
              <a:rPr lang="uk-UA" sz="3800" dirty="0" smtClean="0">
                <a:latin typeface="Times New Roman" pitchFamily="18" charset="0"/>
                <a:cs typeface="Times New Roman" pitchFamily="18" charset="0"/>
              </a:rPr>
              <a:t> сполучення усі </a:t>
            </a:r>
            <a:r>
              <a:rPr lang="uk-UA" sz="3800" dirty="0" err="1" smtClean="0">
                <a:latin typeface="Times New Roman" pitchFamily="18" charset="0"/>
                <a:cs typeface="Times New Roman" pitchFamily="18" charset="0"/>
              </a:rPr>
              <a:t>синапси</a:t>
            </a:r>
            <a:r>
              <a:rPr lang="uk-UA" sz="3800" dirty="0" smtClean="0">
                <a:latin typeface="Times New Roman" pitchFamily="18" charset="0"/>
                <a:cs typeface="Times New Roman" pitchFamily="18" charset="0"/>
              </a:rPr>
              <a:t>, крім синапсів якогось одного </a:t>
            </a:r>
            <a:r>
              <a:rPr lang="uk-UA" sz="3800" dirty="0" err="1" smtClean="0">
                <a:latin typeface="Times New Roman" pitchFamily="18" charset="0"/>
                <a:cs typeface="Times New Roman" pitchFamily="18" charset="0"/>
              </a:rPr>
              <a:t>мотонейрона</a:t>
            </a:r>
            <a:r>
              <a:rPr lang="uk-UA" sz="3800" dirty="0" smtClean="0">
                <a:latin typeface="Times New Roman" pitchFamily="18" charset="0"/>
                <a:cs typeface="Times New Roman" pitchFamily="18" charset="0"/>
              </a:rPr>
              <a:t>, ліквідуються.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6" y="1785926"/>
            <a:ext cx="8229600" cy="3440112"/>
          </a:xfrm>
        </p:spPr>
        <p:txBody>
          <a:bodyPr>
            <a:norm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Тонка будова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нервово-м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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язового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синапсу скелетного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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язу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14975" y="1571612"/>
            <a:ext cx="3429025" cy="4429156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Рис. 2. Мікрофотографія 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нервово-м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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язового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сполучення людини.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Ах – закінчення аксону; 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* -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шваннівська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клітина (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леммоцит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– ядро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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язового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волокна;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MF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-  поверхнева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міофібрила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Стрілкою показана первинна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синаптична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щілина.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145" name="Object 1"/>
          <p:cNvGraphicFramePr>
            <a:graphicFrameLocks noChangeAspect="1"/>
          </p:cNvGraphicFramePr>
          <p:nvPr/>
        </p:nvGraphicFramePr>
        <p:xfrm>
          <a:off x="214282" y="357166"/>
          <a:ext cx="5611108" cy="6000768"/>
        </p:xfrm>
        <a:graphic>
          <a:graphicData uri="http://schemas.openxmlformats.org/presentationml/2006/ole">
            <p:oleObj spid="_x0000_s6145" r:id="rId3" imgW="4800000" imgH="5130159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71472" y="5357826"/>
            <a:ext cx="8208962" cy="11620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Рис. 3. Схема будови нервово-м'язового синапсу</a:t>
            </a:r>
          </a:p>
        </p:txBody>
      </p:sp>
      <p:pic>
        <p:nvPicPr>
          <p:cNvPr id="3" name="Рисунок 2" descr="C:\Users\IGOR_i7\Desktop\Створити папку\Photo-0003 (2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14290"/>
            <a:ext cx="6335713" cy="4886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807</Words>
  <PresentationFormat>Экран (4:3)</PresentationFormat>
  <Paragraphs>94</Paragraphs>
  <Slides>23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Лекція 3</vt:lpstr>
      <vt:lpstr>Слайд 2</vt:lpstr>
      <vt:lpstr>Рис. 1. Розгалуження моторного нейрона на поверхні м’язових волокон</vt:lpstr>
      <vt:lpstr>Функції нервово-мязових синапсів</vt:lpstr>
      <vt:lpstr>Розвиток нервово-мязових сполучень у хребетних в онтогенезі.</vt:lpstr>
      <vt:lpstr>Виділяють чотири основних механізми взаємодії між мязом і нервом, що призводять до диференціювання нервово-мязових синапсів.</vt:lpstr>
      <vt:lpstr>Тонка будова нервово-мязового синапсу скелетного мязу. </vt:lpstr>
      <vt:lpstr>Рис. 2. Мікрофотографія нервово-мязового сполучення людини. Ах – закінчення аксону;  * - шваннівська клітина (леммоцит); MN – ядро мязового волокна; MF -  поверхнева міофібрила. Стрілкою показана первинна синаптична щілина. </vt:lpstr>
      <vt:lpstr>Слайд 9</vt:lpstr>
      <vt:lpstr>Рис. 4. Нервово-м’язовий контакт (хімічний синапс): а,в – поступове збільшення фрагмента обведено рамкою на позиції а</vt:lpstr>
      <vt:lpstr>Слайд 11</vt:lpstr>
      <vt:lpstr>Синтез ацетилхоліну. </vt:lpstr>
      <vt:lpstr>Виділення ацетилхоліну.</vt:lpstr>
      <vt:lpstr>Гіпотези виділення ацетилхоліну</vt:lpstr>
      <vt:lpstr>Процес виділення АХ є короткочасним і обмежується у часі такими факторами:</vt:lpstr>
      <vt:lpstr>Феномени повязані з процесами виділення АХ:</vt:lpstr>
      <vt:lpstr>Взаємодія нейротрансміттера (АХ) із синаптичними рецепторами. </vt:lpstr>
      <vt:lpstr>Рис. 5. Взаємодія нейротрансміттера (АХ) із синаптичними рецепторами</vt:lpstr>
      <vt:lpstr>Рис. 6. Зображення ацетилхолінового рецептора з двома -, а також -, - і -субодиницями.  Зліва показаний поздовжній перетин холінорецептора з йонофором.  </vt:lpstr>
      <vt:lpstr>Рис. 7. Холінорецептор електричного органа риби: тривимірне зображення рецептора збоку (а) і згори (б); в – активація рецептора ацетилхоліном (АЦХ); А – ворота зачинені, Б – ворота відчинені.</vt:lpstr>
      <vt:lpstr>Види постсинаптичних  потенціалів КП:</vt:lpstr>
      <vt:lpstr>Відмінності збуджувальних (ЗС) і гальмівних (ГС) синапсів: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3</dc:title>
  <dc:creator>User</dc:creator>
  <cp:lastModifiedBy>User</cp:lastModifiedBy>
  <cp:revision>33</cp:revision>
  <dcterms:created xsi:type="dcterms:W3CDTF">2013-09-11T08:11:59Z</dcterms:created>
  <dcterms:modified xsi:type="dcterms:W3CDTF">2013-09-30T07:50:49Z</dcterms:modified>
</cp:coreProperties>
</file>