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0" r:id="rId5"/>
    <p:sldId id="259" r:id="rId6"/>
    <p:sldId id="260" r:id="rId7"/>
    <p:sldId id="261" r:id="rId8"/>
    <p:sldId id="262" r:id="rId9"/>
    <p:sldId id="263" r:id="rId10"/>
    <p:sldId id="264" r:id="rId11"/>
    <p:sldId id="281" r:id="rId12"/>
    <p:sldId id="276" r:id="rId13"/>
    <p:sldId id="277" r:id="rId14"/>
    <p:sldId id="265" r:id="rId15"/>
    <p:sldId id="278" r:id="rId16"/>
    <p:sldId id="266" r:id="rId17"/>
    <p:sldId id="279" r:id="rId18"/>
    <p:sldId id="267" r:id="rId19"/>
    <p:sldId id="269" r:id="rId20"/>
    <p:sldId id="270" r:id="rId21"/>
    <p:sldId id="271" r:id="rId22"/>
    <p:sldId id="284" r:id="rId23"/>
    <p:sldId id="272" r:id="rId24"/>
    <p:sldId id="273" r:id="rId25"/>
    <p:sldId id="282" r:id="rId26"/>
    <p:sldId id="274" r:id="rId27"/>
    <p:sldId id="275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571612"/>
            <a:ext cx="7772400" cy="1470025"/>
          </a:xfrm>
        </p:spPr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Лекція 7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2714620"/>
            <a:ext cx="7929618" cy="2209800"/>
          </a:xfrm>
        </p:spPr>
        <p:txBody>
          <a:bodyPr>
            <a:normAutofit/>
          </a:bodyPr>
          <a:lstStyle/>
          <a:p>
            <a:r>
              <a:rPr lang="uk-UA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Механіка скорочення м</a:t>
            </a:r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4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волокна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857272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Режими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скорочення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572560" cy="5643602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Режим скорочення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язу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при якому він розвиває напругу, але не змінює своєї довжини, називається 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ізометричним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			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Fm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Fe N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None/>
            </a:pPr>
            <a:r>
              <a:rPr lang="uk-UA" dirty="0" smtClean="0"/>
              <a:t>	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Fm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- загальна сила м'язу,</a:t>
            </a:r>
          </a:p>
          <a:p>
            <a:pPr algn="just"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- сила елементарного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мікропереміщення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актинових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міофіламентів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кількость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працюючих поперечних містків</a:t>
            </a:r>
          </a:p>
          <a:p>
            <a:pPr algn="just">
              <a:lnSpc>
                <a:spcPct val="120000"/>
              </a:lnSpc>
              <a:buNone/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Якщо зовнішнє навантаження є меншим, ніж напруження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язу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що скорочується, -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яз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вкорочується і ініціює рух. Це 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концентричний, або </a:t>
            </a:r>
            <a:r>
              <a:rPr lang="uk-UA" b="1" i="1" dirty="0" err="1" smtClean="0">
                <a:latin typeface="Times New Roman" pitchFamily="18" charset="0"/>
                <a:cs typeface="Times New Roman" pitchFamily="18" charset="0"/>
              </a:rPr>
              <a:t>міометричний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режим скорочення.</a:t>
            </a:r>
          </a:p>
          <a:p>
            <a:pPr algn="just">
              <a:lnSpc>
                <a:spcPct val="120000"/>
              </a:lnSpc>
              <a:buNone/>
            </a:pPr>
            <a:endParaRPr lang="uk-UA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Якщо зовнішнє навантаження є більшим, ніж напруга, що може бути розвинена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язом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під час скорочення, то такий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яз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розтягується при скороченні. Це 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ексцентричний, або </a:t>
            </a:r>
            <a:r>
              <a:rPr lang="uk-UA" b="1" i="1" dirty="0" err="1" smtClean="0">
                <a:latin typeface="Times New Roman" pitchFamily="18" charset="0"/>
                <a:cs typeface="Times New Roman" pitchFamily="18" charset="0"/>
              </a:rPr>
              <a:t>пліометричний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режим скорочення.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endParaRPr lang="uk-UA" sz="13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786190"/>
            <a:ext cx="9144000" cy="307181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Рис.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Ізометричне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форма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кривих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способах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стимуляції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 а -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одиноке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ізометричне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активний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компонент (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скоротливого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елемента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поодинокому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ізометричному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скороченні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м'язового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волокна, 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сумація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злиття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поодиноких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скорочень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в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зубчатий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злитий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тетанус.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Сила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- в ньютонах.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0"/>
            <a:ext cx="7143800" cy="3912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28596" y="285728"/>
            <a:ext cx="8229600" cy="628652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Ізотонічний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режим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супроводжується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вкороченням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м'язу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сталих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напрузі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навантаженні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природніх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умовах цей режим роботи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язів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відповідає циклічним і балістичним рухам, тобто ходінню, бігу, їзді на велосипеді, киданню предметів тощо.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ізотонічного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	1) величина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швидкість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вкорочення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більша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чим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менший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діє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вантаж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	2)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укорочення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досягає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свого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максимуму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раніше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чим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більший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вантаж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	3)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чим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більший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вантаж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пізніше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подразнення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починається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вкорочення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раніше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воно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закінчується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1857365"/>
            <a:ext cx="8229600" cy="4071966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У природних умовах ні один із режимів м'язового скорочення не зустрічається в чистому вигляді. М'яз при скороченні одночасно і вкорочується, і розвиває певну напругу. Такий режим скорочення є </a:t>
            </a:r>
            <a:r>
              <a:rPr lang="uk-UA" sz="2700" i="1" dirty="0" smtClean="0">
                <a:latin typeface="Times New Roman" pitchFamily="18" charset="0"/>
                <a:cs typeface="Times New Roman" pitchFamily="18" charset="0"/>
              </a:rPr>
              <a:t>проміжним, або</a:t>
            </a:r>
            <a:r>
              <a:rPr lang="uk-UA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b="1" i="1" dirty="0" err="1" smtClean="0">
                <a:latin typeface="Times New Roman" pitchFamily="18" charset="0"/>
                <a:cs typeface="Times New Roman" pitchFamily="18" charset="0"/>
              </a:rPr>
              <a:t>ауксотонічним</a:t>
            </a:r>
            <a:r>
              <a:rPr lang="uk-UA" sz="27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Робота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м'язу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28596" y="1000108"/>
            <a:ext cx="8229600" cy="5500688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внутрішню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 smtClean="0">
                <a:latin typeface="Times New Roman" pitchFamily="18" charset="0"/>
                <a:cs typeface="Times New Roman" pitchFamily="18" charset="0"/>
              </a:rPr>
              <a:t>зовнішню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роботу.</a:t>
            </a:r>
            <a:endParaRPr lang="uk-UA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2700" b="1" i="1" dirty="0" smtClean="0">
                <a:latin typeface="Times New Roman" pitchFamily="18" charset="0"/>
                <a:cs typeface="Times New Roman" pitchFamily="18" charset="0"/>
              </a:rPr>
              <a:t>Внутрішня робота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пов'язана з тертям у м'язовому волокні при його скороченні;  рухом катіонів і аніонів як при збудженні, так і в процесі відновлення; з перетворенням енергії при ендотермічних процесах.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2700" b="1" i="1" dirty="0" smtClean="0">
                <a:latin typeface="Times New Roman" pitchFamily="18" charset="0"/>
                <a:cs typeface="Times New Roman" pitchFamily="18" charset="0"/>
              </a:rPr>
              <a:t>Зовнішня робота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виконується при переміщенні певного вантажу, тіла або його частин у просторі. Під час цієї роботи зростає утворення тепла. </a:t>
            </a: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75723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28596" y="714356"/>
            <a:ext cx="8229600" cy="5000660"/>
          </a:xfrm>
        </p:spPr>
        <p:txBody>
          <a:bodyPr/>
          <a:lstStyle/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Коефіцієнтом корисної дії (ККД,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  <a:sym typeface="Symbol"/>
              </a:rPr>
              <a:t>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) є відношення енергії, витраченої на роботу м'язів (А) до всієї енергії, створеної у м'язах під час роботи (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uk-UA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Загальні енергетичні витрати складаються із витрат на механічну роботу і на утворення тепла (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), тобто:</a:t>
            </a:r>
          </a:p>
          <a:p>
            <a:pPr algn="just">
              <a:buFont typeface="Wingdings" pitchFamily="2" charset="2"/>
              <a:buChar char="ü"/>
            </a:pP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Q = A + H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звідки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  <a:sym typeface="Symbol"/>
              </a:rPr>
              <a:t>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=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6643702" y="3887796"/>
          <a:ext cx="357187" cy="827088"/>
        </p:xfrm>
        <a:graphic>
          <a:graphicData uri="http://schemas.openxmlformats.org/presentationml/2006/ole">
            <p:oleObj spid="_x0000_s35843" name="Формула" r:id="rId3" imgW="177723" imgH="418918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Фази теплотворення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000109"/>
            <a:ext cx="8015286" cy="128588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початкова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відновлювальна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409" name="Object 1"/>
          <p:cNvGraphicFramePr>
            <a:graphicFrameLocks noChangeAspect="1"/>
          </p:cNvGraphicFramePr>
          <p:nvPr/>
        </p:nvGraphicFramePr>
        <p:xfrm>
          <a:off x="642910" y="2000240"/>
          <a:ext cx="8104627" cy="3786214"/>
        </p:xfrm>
        <a:graphic>
          <a:graphicData uri="http://schemas.openxmlformats.org/presentationml/2006/ole">
            <p:oleObj spid="_x0000_s17409" r:id="rId3" imgW="5079365" imgH="2374603" progId="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14348" y="5903893"/>
            <a:ext cx="77867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Рис.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6. 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Графік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теплопродкції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язу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в ході одиночного скорочення.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Початкова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фаза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теплоутворення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86412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Триває від моменту стимуляції до завершення процесу скорочення. </a:t>
            </a:r>
          </a:p>
          <a:p>
            <a:pPr algn="just">
              <a:lnSpc>
                <a:spcPct val="120000"/>
              </a:lnSpc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Під час цієї фази виділяється теплота, що включає: 	1) теплоту активації, пов'язану з кальцієвими і насосними процесами, а саме, із вивільненням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йонів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кальцію з цистерн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саркоплазматичного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ретикулуму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;  з активацією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тропоміозинової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системи; з активацією кальцієвого, калієвого і натрієвого насосів; </a:t>
            </a:r>
          </a:p>
          <a:p>
            <a:pPr algn="just">
              <a:lnSpc>
                <a:spcPct val="12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	2) теплоту скорочення, що виділяється при трансформації хімічної енергії у механічну безпосередньо у скорочувальному елементі.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Відновлювальна фаза теплоутворення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2"/>
            <a:ext cx="8229600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Забезпечує утворення теплоти (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теплоти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розслаблення), яка пов'язана із витратами енергії поза роботою скорочувальних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міофіламентів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. А саме, з біохімічними процесами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ресинтезу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АТФ і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креатинфосфату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гліколітичним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і аеробним шляхом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рефосфорилювання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, із відновленням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йонних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градієнтів концентрації за допомогою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йонних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насосів. Указані процеси супроводжуються утворенням і виділенням значної кількості тепла.</a:t>
            </a:r>
            <a:endParaRPr lang="ru-RU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000108"/>
          </a:xfrm>
        </p:spPr>
        <p:txBody>
          <a:bodyPr>
            <a:no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Зовнішня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робота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язу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поділяється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динамічну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статичну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00150"/>
            <a:ext cx="8443914" cy="5357850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500" b="1" i="1" dirty="0" smtClean="0">
                <a:latin typeface="Times New Roman" pitchFamily="18" charset="0"/>
                <a:cs typeface="Times New Roman" pitchFamily="18" charset="0"/>
              </a:rPr>
              <a:t>Динамічна робота</a:t>
            </a:r>
            <a:r>
              <a:rPr lang="uk-UA" sz="2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скелетних м'язів забезпечує рухи тіла і його частин у просторі. Динамічна робота м'язу </a:t>
            </a:r>
            <a:r>
              <a:rPr lang="uk-UA" sz="2500" i="1" dirty="0" smtClean="0">
                <a:latin typeface="Times New Roman" pitchFamily="18" charset="0"/>
                <a:cs typeface="Times New Roman" pitchFamily="18" charset="0"/>
              </a:rPr>
              <a:t>(А) 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 вимірюється добутком ваги піднятого ним вантажу </a:t>
            </a:r>
            <a:r>
              <a:rPr lang="uk-UA" sz="2500" i="1" dirty="0" smtClean="0">
                <a:latin typeface="Times New Roman" pitchFamily="18" charset="0"/>
                <a:cs typeface="Times New Roman" pitchFamily="18" charset="0"/>
              </a:rPr>
              <a:t>(Р) 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на висоту його підйому (</a:t>
            </a:r>
            <a:r>
              <a:rPr lang="en-US" sz="25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), тобто на висоту скорочення м'язу.</a:t>
            </a: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500" i="1" dirty="0" smtClean="0">
                <a:latin typeface="Times New Roman" pitchFamily="18" charset="0"/>
                <a:cs typeface="Times New Roman" pitchFamily="18" charset="0"/>
              </a:rPr>
              <a:t>					А = Р</a:t>
            </a:r>
            <a:r>
              <a:rPr lang="en-US" sz="2500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5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виміру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останньої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використовується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: 1) час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рухової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реакції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латентний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рухового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рефлексу; 2)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окремого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мінімальній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напрузі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м'язів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; 3)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рухів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часу.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Швидкість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рухів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характеру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ритму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імпульсів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ЦНС,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функціональних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властивостей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м'язів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рухів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будови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м'язів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4" y="4786322"/>
            <a:ext cx="8229600" cy="1785926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1. Крива поодинокого скорочення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волокна: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І – крива м’язового скорочення;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ІІ – крива генерації потенціалу дії м’язового волокна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642910" y="928670"/>
          <a:ext cx="7786742" cy="3573854"/>
        </p:xfrm>
        <a:graphic>
          <a:graphicData uri="http://schemas.openxmlformats.org/presentationml/2006/ole">
            <p:oleObj spid="_x0000_s1025" r:id="rId3" imgW="3136508" imgH="1434415" progId="">
              <p:embed/>
            </p:oleObj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857232"/>
            <a:ext cx="6500858" cy="3928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28596" y="1142984"/>
            <a:ext cx="8229600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Статичне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зусилля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м'язовий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 тонус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тривале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напруження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м'язів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зберігає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гравітаційному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полі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підтримання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пози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язовий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тонус забезпечується роботою повільних м'язових волокон.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Контрактура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стійке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залишкове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м'язу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супроводжується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сповільненим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розслабленням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Контрактури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бувають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вроджені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набуті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500042"/>
            <a:ext cx="8229600" cy="607223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Гнучкістю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називається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великою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амплітудою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Виділяють активну і пасивну гнучкість.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Активна гнучкість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здатність виконувати рухи в суглобі з великою амплітудою за рахунок активності м'язових груп, що проходять через цей суглоб (приклад: амплітуда підйому ноги в позі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“ластівка”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Пасивна гнучкість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визначається найвищою амплітудою, котру можна досягти за рахунок прикладених зовнішніх сил.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пасивної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гнучкості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відповідних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активної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гнучкості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Різниця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ними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називається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дефіцитом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активної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гнучкості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lifehacker.ru/wp-content/uploads/2012/11/Screenshot-111312-307-PM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57481" y="1285860"/>
            <a:ext cx="5386519" cy="3214710"/>
          </a:xfrm>
          <a:prstGeom prst="flowChartProcess">
            <a:avLst/>
          </a:prstGeom>
          <a:noFill/>
        </p:spPr>
      </p:pic>
      <p:pic>
        <p:nvPicPr>
          <p:cNvPr id="49156" name="Picture 4" descr="http://www.t-chel.ru/img/telo/clip_image002_00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0"/>
            <a:ext cx="3143272" cy="512147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5429264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Види гнучкості: 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700" b="1" dirty="0" smtClean="0">
                <a:latin typeface="Times New Roman" pitchFamily="18" charset="0"/>
                <a:cs typeface="Times New Roman" pitchFamily="18" charset="0"/>
              </a:rPr>
              <a:t>а – пасивна гнучкість; б – активна гнучкість</a:t>
            </a:r>
            <a:endParaRPr lang="ru-RU" sz="2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6512" y="4500570"/>
            <a:ext cx="428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5918" y="5143512"/>
            <a:ext cx="5000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785794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Втома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14353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Втома</a:t>
            </a:r>
            <a:r>
              <a:rPr lang="ru-RU" sz="2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i="1" dirty="0" err="1" smtClean="0">
                <a:latin typeface="Times New Roman" pitchFamily="18" charset="0"/>
                <a:cs typeface="Times New Roman" pitchFamily="18" charset="0"/>
              </a:rPr>
              <a:t>м'язів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тимчасове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працездатності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втрата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працездатності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результаті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попередньої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: 1)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величини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виконаної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	2)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величини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нервового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навантаження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м'язу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при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частіших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подразненнях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утома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настає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швидше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Ознаками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втоми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є: </a:t>
            </a:r>
          </a:p>
          <a:p>
            <a:pPr algn="just"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		-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поступове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амплітуди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скорочень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		-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тривалості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 </a:t>
            </a:r>
          </a:p>
          <a:p>
            <a:pPr algn="just">
              <a:buNone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		-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наростання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контрактури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Теорії втоми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478634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1. Теорія виснаження (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Шифф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, 1868). Утома настає в результаті виснаження запасів речовин, що вивільняють енергію для м'язового скорочення. Так, ізольований м'яз зменшує свою працездатність або навіть перестає скорочуватись, коли запас глікогену складатиме половину вихідної кількості.</a:t>
            </a:r>
          </a:p>
          <a:p>
            <a:pPr algn="just"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2. Теорія засмічення (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Пфлюгер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, 1872). Втома настає при накопиченні у м'язі кінцевих продуктів обміну речовин – фосфорної й молочної кислот.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428604"/>
            <a:ext cx="8229600" cy="6215106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4900" dirty="0" smtClean="0">
                <a:latin typeface="Times New Roman" pitchFamily="18" charset="0"/>
                <a:cs typeface="Times New Roman" pitchFamily="18" charset="0"/>
              </a:rPr>
              <a:t>3. Теорія удушення (</a:t>
            </a:r>
            <a:r>
              <a:rPr lang="uk-UA" sz="4900" dirty="0" err="1" smtClean="0">
                <a:latin typeface="Times New Roman" pitchFamily="18" charset="0"/>
                <a:cs typeface="Times New Roman" pitchFamily="18" charset="0"/>
              </a:rPr>
              <a:t>Ферворн</a:t>
            </a:r>
            <a:r>
              <a:rPr lang="uk-UA" sz="4900" dirty="0" smtClean="0">
                <a:latin typeface="Times New Roman" pitchFamily="18" charset="0"/>
                <a:cs typeface="Times New Roman" pitchFamily="18" charset="0"/>
              </a:rPr>
              <a:t>, 1903). Утома розвивається в умовах нестачі кисню – кисневого боргу. За цих умов під час м'язової роботи функції нервової системи понижуються. Це і є основною причиною втоми. Кисневий борг ліквідується при посиленому кровообігу й диханні  як під час роботи, так і після її завершення. Ліквідація кисневого боргу завершується лише після повного окислення залишкових продуктів обміну речовин і повного завершення відновлювальних процесів.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endParaRPr lang="ru-RU" sz="4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4900" dirty="0" smtClean="0">
                <a:latin typeface="Times New Roman" pitchFamily="18" charset="0"/>
                <a:cs typeface="Times New Roman" pitchFamily="18" charset="0"/>
              </a:rPr>
              <a:t>4. Теорія втоми, в якій головна роль відводиться ЦНС (</a:t>
            </a:r>
            <a:r>
              <a:rPr lang="uk-UA" sz="4900" dirty="0" err="1" smtClean="0">
                <a:latin typeface="Times New Roman" pitchFamily="18" charset="0"/>
                <a:cs typeface="Times New Roman" pitchFamily="18" charset="0"/>
              </a:rPr>
              <a:t>Сеченов</a:t>
            </a:r>
            <a:r>
              <a:rPr lang="uk-UA" sz="4900" dirty="0" smtClean="0">
                <a:latin typeface="Times New Roman" pitchFamily="18" charset="0"/>
                <a:cs typeface="Times New Roman" pitchFamily="18" charset="0"/>
              </a:rPr>
              <a:t>, 1903). Утома настає при дії умовних подразників. При цьому посилюється гальмування умовних і безумовних рефлексів. На розвиток утоми впливає надходження аферентних імпульсів у головний мозок і емоції. Довільна м'язова діяльність втомлює більше, ніж мимовільна. Суттєве значення у розвитку втоми має функціональний стан головного мозку. Останній змінюється при гіпоксії, гіпоглікемії, гіпертермії, накопиченні метаболітів у крові, зсувів функцій внутрішніх органів, особливо серцево-судинної  й дихальної систем.</a:t>
            </a:r>
            <a:endParaRPr lang="ru-RU" sz="4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Фази проходження втоми при м'язовій роботі: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1) фаза компенсованої втоми — у ній, не зважаючи на зростання утруднення, людина зберігає інтенсивність виконання рухів (наприклад, швидкість бігу на початковому рівні);</a:t>
            </a:r>
            <a:endParaRPr lang="ru-RU" sz="27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2) фаз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компенсовано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ї втоми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— 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ній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людина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зважаючи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намаган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зберегти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необхідну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інтенсивність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рухів.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Витривалість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71472" y="1285860"/>
            <a:ext cx="8229600" cy="4525963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uk-UA" sz="2700" b="1" i="1" dirty="0" smtClean="0">
                <a:latin typeface="Times New Roman" pitchFamily="18" charset="0"/>
                <a:cs typeface="Times New Roman" pitchFamily="18" charset="0"/>
              </a:rPr>
              <a:t>Витривалістю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називається здатність протистояти втомі.</a:t>
            </a: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Основним мірилом витривалості вважають час, протягом якого людина здатна підтримувати задану інтенсивність руху. Для виміру витривалості можна використовувати й інші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эргометричні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показники. 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496"/>
            <a:ext cx="8229600" cy="1143000"/>
          </a:xfrm>
        </p:spPr>
        <p:txBody>
          <a:bodyPr>
            <a:normAutofit/>
          </a:bodyPr>
          <a:lstStyle/>
          <a:p>
            <a:r>
              <a:rPr lang="uk-UA" sz="6600" b="1" dirty="0" smtClean="0"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Поодиноке м'язове скорочення включає: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>
              <a:buFont typeface="Wingdings" pitchFamily="2" charset="2"/>
              <a:buChar char="ü"/>
            </a:pP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Латентний період (до 5-7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мсек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.) – час від моменту нанесення подразнення до початку реакції м'язового волокна. Час необхідний для сприйняття подразнення, проведення нервових імпульсів нервовими шляхами,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синаптичну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передачу, генерацію ПД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волокна.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ü"/>
            </a:pP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Скорочення м'язового волокна (50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мсек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ü"/>
            </a:pP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Розслаблення м'язового волокна (понад 50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мсек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4" y="5429264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2. Поодиноке скорочення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6" name="Picture 2" descr="https://encrypted-tbn2.gstatic.com/images?q=tbn:ANd9GcTFwnpPTP8rbyjZmXoM2uzbuRn38yD_nf_iTKzzG1wZ2-ZyeKk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8115" y="1142984"/>
            <a:ext cx="6864347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4" y="5429264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3. Подвійне скорочення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714356"/>
            <a:ext cx="7500990" cy="4689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85794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Тетанус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://medbiol.ru/medbiol/phus_ner/images/ris30_24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3429000"/>
            <a:ext cx="7572428" cy="2760156"/>
          </a:xfrm>
          <a:prstGeom prst="rect">
            <a:avLst/>
          </a:prstGeom>
          <a:noFill/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428596" y="785794"/>
            <a:ext cx="828677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Розрізняють такі види тетанусу: </a:t>
            </a: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Зубчастий тетанус - розвивається, коли інтервал між послідовними подразненнями більший, ніж тривалість фази скорочення м'язу; </a:t>
            </a: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uk-UA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Гладкий тетанус – інтервал між подразниками менше тривалості фази скорочення, але більше тривалості ПД.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00298" y="6273225"/>
            <a:ext cx="41390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Види тетанусу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Сила м'язу залежить від: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6412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1) суми сил м'язових волокон – їх скорочувальної здатності;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2) кількості м'язових волокон у м'язі і кількості функціональних одиниць, що одночасно збуджуються при розвитку напруження;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3) вихідної довжини м'язу;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4) характеру регуляторних впливів;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5) умов взаємодії м'язу з кістками скелету;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6) функціонального стану м'язу.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	Сила м'язів зростає при тренуваннях, знижується при голодуванні, втомі. Сила м'язів збільшується з віком і зменшується у похилому віці.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7158" y="785794"/>
            <a:ext cx="8229600" cy="5643602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Сила м'язу при максимальному його напруженні й збудженні, а також при найвигіднішій його вихідній довжині є 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абсолютною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Виражається у кг або ньютонах (Н).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Відносна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сила м'язу – це сила, що приходиться на 1см</a:t>
            </a:r>
            <a:r>
              <a:rPr lang="uk-UA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поперечного  перетину м'язових волокон (кг/см</a:t>
            </a:r>
            <a:r>
              <a:rPr lang="uk-UA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).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uk-UA" b="1" i="1" dirty="0" err="1" smtClean="0">
                <a:latin typeface="Times New Roman" pitchFamily="18" charset="0"/>
                <a:cs typeface="Times New Roman" pitchFamily="18" charset="0"/>
              </a:rPr>
              <a:t>Розтягуваність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м'язу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це здатність м'язу збільшувати довжину при дії вантажу або сили. 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Скелетні м'язи відзначаються також 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еластичністю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або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пружністю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здатністю повертатись після деформації у вихідний стан. Відновлення вихідного стану м'язу проходить у дві фази: 1) швидка фаза, триває 1-2 сек.; 2) повільна фаза – десятки секунд.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Структурна основа пружності м'язу: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571504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1) поперечні містки; </a:t>
            </a:r>
          </a:p>
          <a:p>
            <a:pPr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-пластинки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саркомерів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3) ділянки прикріплення кінців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міофібрил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до сухожильних елементів м'язового волокна; </a:t>
            </a:r>
          </a:p>
          <a:p>
            <a:pPr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4) зовнішні сухожильні, колагенові та інші сполучнотканинні елементи м'язу та його волокон; </a:t>
            </a:r>
          </a:p>
          <a:p>
            <a:pPr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5) місця прикріплення м'язу до кісток; </a:t>
            </a:r>
          </a:p>
          <a:p>
            <a:pPr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6) поздовжня система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саркоплазматичного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ретикулуму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7)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сарколема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м'язового волокна. </a:t>
            </a:r>
          </a:p>
          <a:p>
            <a:pPr algn="just">
              <a:buNone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Перші п'ять елементів створюють послідовну пружність м'язу. Решта елементів пружності м'язу сполучені паралельно і утворюють його паралельну пружність.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</TotalTime>
  <Words>1225</Words>
  <PresentationFormat>Экран (4:3)</PresentationFormat>
  <Paragraphs>106</Paragraphs>
  <Slides>28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Тема Office</vt:lpstr>
      <vt:lpstr>Формула</vt:lpstr>
      <vt:lpstr>Лекція 7</vt:lpstr>
      <vt:lpstr>Рис. 1. Крива поодинокого скорочення мязового волокна: І – крива м’язового скорочення; ІІ – крива генерації потенціалу дії м’язового волокна</vt:lpstr>
      <vt:lpstr>Поодиноке м'язове скорочення включає:</vt:lpstr>
      <vt:lpstr>Рис. 2. Поодиноке скорочення</vt:lpstr>
      <vt:lpstr>Рис. 3. Подвійне скорочення</vt:lpstr>
      <vt:lpstr>Тетанус</vt:lpstr>
      <vt:lpstr>Сила м'язу залежить від: </vt:lpstr>
      <vt:lpstr>Слайд 8</vt:lpstr>
      <vt:lpstr>Структурна основа пружності м'язу: </vt:lpstr>
      <vt:lpstr>Режими мязового скорочення</vt:lpstr>
      <vt:lpstr>Рис. 5.  Ізометричне скорочення і форма кривих при різних способах стимуляції:  а - одиноке ізометричне скорочення (1) і активний компонент (2) скоротливого елемента при поодинокому ізометричному скороченні м'язового волокна, б- сумація і злиття поодиноких скорочень (1) в зубчатий (2) і злитий (3) тетанус.  Сила скорочення Р - в ньютонах.</vt:lpstr>
      <vt:lpstr>Слайд 12</vt:lpstr>
      <vt:lpstr>Слайд 13</vt:lpstr>
      <vt:lpstr>Робота м'язу</vt:lpstr>
      <vt:lpstr>Слайд 15</vt:lpstr>
      <vt:lpstr>Фази теплотворення</vt:lpstr>
      <vt:lpstr>Початкова фаза теплоутворення</vt:lpstr>
      <vt:lpstr>Відновлювальна фаза теплоутворення</vt:lpstr>
      <vt:lpstr>Зовнішня робота мязу поділяється на динамічну та статичну.</vt:lpstr>
      <vt:lpstr>Слайд 20</vt:lpstr>
      <vt:lpstr>Слайд 21</vt:lpstr>
      <vt:lpstr>Рис. 7. Види гнучкості:  а – пасивна гнучкість; б – активна гнучкість</vt:lpstr>
      <vt:lpstr>Втома</vt:lpstr>
      <vt:lpstr>Теорії втоми</vt:lpstr>
      <vt:lpstr>Слайд 25</vt:lpstr>
      <vt:lpstr>Фази проходження втоми при м'язовій роботі:</vt:lpstr>
      <vt:lpstr>Витривалість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</dc:title>
  <dc:creator>User</dc:creator>
  <cp:lastModifiedBy>User</cp:lastModifiedBy>
  <cp:revision>7</cp:revision>
  <dcterms:created xsi:type="dcterms:W3CDTF">2013-10-03T14:10:05Z</dcterms:created>
  <dcterms:modified xsi:type="dcterms:W3CDTF">2013-10-10T09:18:36Z</dcterms:modified>
</cp:coreProperties>
</file>