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9" r:id="rId12"/>
    <p:sldId id="271" r:id="rId13"/>
    <p:sldId id="272" r:id="rId14"/>
    <p:sldId id="274" r:id="rId15"/>
    <p:sldId id="273" r:id="rId16"/>
    <p:sldId id="275" r:id="rId17"/>
    <p:sldId id="276" r:id="rId18"/>
    <p:sldId id="277" r:id="rId19"/>
    <p:sldId id="278" r:id="rId20"/>
    <p:sldId id="270" r:id="rId21"/>
    <p:sldId id="267" r:id="rId22"/>
    <p:sldId id="268" r:id="rId23"/>
    <p:sldId id="280" r:id="rId24"/>
    <p:sldId id="269" r:id="rId25"/>
    <p:sldId id="281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F443FD1-3AAE-41CF-BBEF-355C7563CAC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D168EE50-868F-492E-8525-0C3F76E2A5BE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Потенціал дії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7EF58582-B65D-4CB5-BD82-0003B195AFA7}" type="parTrans" cxnId="{B0AF451B-0890-4D15-B9F0-12F13362DDA4}">
      <dgm:prSet/>
      <dgm:spPr/>
      <dgm:t>
        <a:bodyPr/>
        <a:lstStyle/>
        <a:p>
          <a:endParaRPr lang="ru-RU"/>
        </a:p>
      </dgm:t>
    </dgm:pt>
    <dgm:pt modelId="{F11C2A4C-C7D0-4AF6-A058-414D0C8C4206}" type="sibTrans" cxnId="{B0AF451B-0890-4D15-B9F0-12F13362DDA4}">
      <dgm:prSet/>
      <dgm:spPr/>
      <dgm:t>
        <a:bodyPr/>
        <a:lstStyle/>
        <a:p>
          <a:endParaRPr lang="ru-RU"/>
        </a:p>
      </dgm:t>
    </dgm:pt>
    <dgm:pt modelId="{F01E2A2D-324C-45BD-A7BE-D49843A1458B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Деполяризація мембрани Т-трубочок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E5856DA-257C-4900-88AF-67E15B7F56C4}" type="parTrans" cxnId="{DF1B13AC-EEBA-4CB1-A559-B8D2C2088A6E}">
      <dgm:prSet/>
      <dgm:spPr/>
      <dgm:t>
        <a:bodyPr/>
        <a:lstStyle/>
        <a:p>
          <a:endParaRPr lang="ru-RU"/>
        </a:p>
      </dgm:t>
    </dgm:pt>
    <dgm:pt modelId="{30D9B32E-CCAF-48F5-8608-69FF9614A432}" type="sibTrans" cxnId="{DF1B13AC-EEBA-4CB1-A559-B8D2C2088A6E}">
      <dgm:prSet/>
      <dgm:spPr/>
      <dgm:t>
        <a:bodyPr/>
        <a:lstStyle/>
        <a:p>
          <a:endParaRPr lang="ru-RU"/>
        </a:p>
      </dgm:t>
    </dgm:pt>
    <dgm:pt modelId="{96794199-A95E-4642-80DD-192E5C8F38DC}">
      <dgm:prSet phldrT="[Текст]"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Деполяризація мембрани  СР </a:t>
          </a:r>
        </a:p>
      </dgm:t>
    </dgm:pt>
    <dgm:pt modelId="{975563B2-7B05-449B-97CD-67E54A13DB86}" type="parTrans" cxnId="{BF77F9AE-5D44-4BDF-B248-30019998D926}">
      <dgm:prSet/>
      <dgm:spPr/>
      <dgm:t>
        <a:bodyPr/>
        <a:lstStyle/>
        <a:p>
          <a:endParaRPr lang="ru-RU"/>
        </a:p>
      </dgm:t>
    </dgm:pt>
    <dgm:pt modelId="{A0EA6E2F-DE54-4811-8209-FCC3B2A5427A}" type="sibTrans" cxnId="{BF77F9AE-5D44-4BDF-B248-30019998D926}">
      <dgm:prSet/>
      <dgm:spPr/>
      <dgm:t>
        <a:bodyPr/>
        <a:lstStyle/>
        <a:p>
          <a:endParaRPr lang="ru-RU"/>
        </a:p>
      </dgm:t>
    </dgm:pt>
    <dgm:pt modelId="{EC0AF1FA-B9CF-4EDC-ADDB-005DCD62747A}">
      <dgm:prSet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Вихід </a:t>
          </a:r>
          <a:r>
            <a:rPr lang="uk-UA" sz="2400" dirty="0" err="1" smtClean="0">
              <a:latin typeface="Times New Roman" pitchFamily="18" charset="0"/>
              <a:cs typeface="Times New Roman" pitchFamily="18" charset="0"/>
            </a:rPr>
            <a:t>йонів</a:t>
          </a:r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 кальцію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CE962AA8-DC8F-4114-8372-003D4D8CC06C}" type="parTrans" cxnId="{4A49F245-D971-4567-9BD9-6165C0E04728}">
      <dgm:prSet/>
      <dgm:spPr/>
      <dgm:t>
        <a:bodyPr/>
        <a:lstStyle/>
        <a:p>
          <a:endParaRPr lang="ru-RU"/>
        </a:p>
      </dgm:t>
    </dgm:pt>
    <dgm:pt modelId="{1EB310DA-17DB-4962-89D1-FF866F6B19A3}" type="sibTrans" cxnId="{4A49F245-D971-4567-9BD9-6165C0E04728}">
      <dgm:prSet/>
      <dgm:spPr/>
      <dgm:t>
        <a:bodyPr/>
        <a:lstStyle/>
        <a:p>
          <a:endParaRPr lang="ru-RU"/>
        </a:p>
      </dgm:t>
    </dgm:pt>
    <dgm:pt modelId="{E3ABFDFD-84E9-48FA-A59F-71A962582B59}">
      <dgm:prSet custT="1"/>
      <dgm:spPr/>
      <dgm:t>
        <a:bodyPr/>
        <a:lstStyle/>
        <a:p>
          <a:r>
            <a:rPr lang="uk-UA" sz="2400" dirty="0" smtClean="0">
              <a:latin typeface="Times New Roman" pitchFamily="18" charset="0"/>
              <a:cs typeface="Times New Roman" pitchFamily="18" charset="0"/>
            </a:rPr>
            <a:t>Скорочення м</a:t>
          </a:r>
          <a:r>
            <a:rPr lang="en-US" sz="2400" dirty="0" smtClean="0">
              <a:latin typeface="Times New Roman" pitchFamily="18" charset="0"/>
              <a:cs typeface="Times New Roman" pitchFamily="18" charset="0"/>
            </a:rPr>
            <a:t>’</a:t>
          </a:r>
          <a:r>
            <a:rPr lang="uk-UA" sz="2400" dirty="0" err="1" smtClean="0">
              <a:latin typeface="Times New Roman" pitchFamily="18" charset="0"/>
              <a:cs typeface="Times New Roman" pitchFamily="18" charset="0"/>
            </a:rPr>
            <a:t>яза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2DC496E4-6A3B-40C5-95AF-F845B1DE06D3}" type="parTrans" cxnId="{037AD8B2-8ED4-4973-B6FD-1A8756AA860E}">
      <dgm:prSet/>
      <dgm:spPr/>
      <dgm:t>
        <a:bodyPr/>
        <a:lstStyle/>
        <a:p>
          <a:endParaRPr lang="ru-RU"/>
        </a:p>
      </dgm:t>
    </dgm:pt>
    <dgm:pt modelId="{77A67950-435D-4A00-B472-FAAEAD1BDFEB}" type="sibTrans" cxnId="{037AD8B2-8ED4-4973-B6FD-1A8756AA860E}">
      <dgm:prSet/>
      <dgm:spPr/>
      <dgm:t>
        <a:bodyPr/>
        <a:lstStyle/>
        <a:p>
          <a:endParaRPr lang="ru-RU"/>
        </a:p>
      </dgm:t>
    </dgm:pt>
    <dgm:pt modelId="{0AFFE4E0-B732-4AB4-B364-52F93CEBA33D}" type="pres">
      <dgm:prSet presAssocID="{3F443FD1-3AAE-41CF-BBEF-355C7563CAC3}" presName="outerComposite" presStyleCnt="0">
        <dgm:presLayoutVars>
          <dgm:chMax val="5"/>
          <dgm:dir/>
          <dgm:resizeHandles val="exact"/>
        </dgm:presLayoutVars>
      </dgm:prSet>
      <dgm:spPr/>
    </dgm:pt>
    <dgm:pt modelId="{0D2788F4-DB22-4B0C-B25E-40DA60A67457}" type="pres">
      <dgm:prSet presAssocID="{3F443FD1-3AAE-41CF-BBEF-355C7563CAC3}" presName="dummyMaxCanvas" presStyleCnt="0">
        <dgm:presLayoutVars/>
      </dgm:prSet>
      <dgm:spPr/>
    </dgm:pt>
    <dgm:pt modelId="{83C797B8-16A2-4D58-9B67-28CF5E2D640D}" type="pres">
      <dgm:prSet presAssocID="{3F443FD1-3AAE-41CF-BBEF-355C7563CAC3}" presName="FiveNodes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F68542-AD94-4417-9E8C-61961418BD53}" type="pres">
      <dgm:prSet presAssocID="{3F443FD1-3AAE-41CF-BBEF-355C7563CAC3}" presName="FiveNodes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BD0256E-644C-488F-B48F-8FE81603513F}" type="pres">
      <dgm:prSet presAssocID="{3F443FD1-3AAE-41CF-BBEF-355C7563CAC3}" presName="FiveNodes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F9D3F7-80E3-48A4-B9E0-5F9D1B79E559}" type="pres">
      <dgm:prSet presAssocID="{3F443FD1-3AAE-41CF-BBEF-355C7563CAC3}" presName="FiveNodes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F338C-19EE-48B1-B480-2EB02E9CA216}" type="pres">
      <dgm:prSet presAssocID="{3F443FD1-3AAE-41CF-BBEF-355C7563CAC3}" presName="FiveNodes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AF442B2-3DC8-4FD4-9E01-1C5BEBFB84B9}" type="pres">
      <dgm:prSet presAssocID="{3F443FD1-3AAE-41CF-BBEF-355C7563CAC3}" presName="FiveConn_1-2" presStyleLbl="f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9903E9-360B-4F91-B206-10374D562F7F}" type="pres">
      <dgm:prSet presAssocID="{3F443FD1-3AAE-41CF-BBEF-355C7563CAC3}" presName="FiveConn_2-3" presStyleLbl="fgAccFollow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3083956-B32A-4ADE-BE00-1F938E75DE34}" type="pres">
      <dgm:prSet presAssocID="{3F443FD1-3AAE-41CF-BBEF-355C7563CAC3}" presName="FiveConn_3-4" presStyleLbl="f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3DE8E-896A-40B4-8B09-A650F0D49331}" type="pres">
      <dgm:prSet presAssocID="{3F443FD1-3AAE-41CF-BBEF-355C7563CAC3}" presName="FiveConn_4-5" presStyleLbl="fgAccFollow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11BCAEC-4B70-4F90-AE70-5790A45D731A}" type="pres">
      <dgm:prSet presAssocID="{3F443FD1-3AAE-41CF-BBEF-355C7563CAC3}" presName="FiveNodes_1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2DFA38-7FEA-47B6-B5CA-76B923E2E9B3}" type="pres">
      <dgm:prSet presAssocID="{3F443FD1-3AAE-41CF-BBEF-355C7563CAC3}" presName="FiveNodes_2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3FEB34B-992A-4FD8-86CA-F02D2E3E72A9}" type="pres">
      <dgm:prSet presAssocID="{3F443FD1-3AAE-41CF-BBEF-355C7563CAC3}" presName="FiveNodes_3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87E0EB-56E6-41BB-BD2A-241E5E5CFCA3}" type="pres">
      <dgm:prSet presAssocID="{3F443FD1-3AAE-41CF-BBEF-355C7563CAC3}" presName="FiveNodes_4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D7EF28-990C-4A66-8871-6BD31264C92C}" type="pres">
      <dgm:prSet presAssocID="{3F443FD1-3AAE-41CF-BBEF-355C7563CAC3}" presName="FiveNodes_5_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0AF451B-0890-4D15-B9F0-12F13362DDA4}" srcId="{3F443FD1-3AAE-41CF-BBEF-355C7563CAC3}" destId="{D168EE50-868F-492E-8525-0C3F76E2A5BE}" srcOrd="0" destOrd="0" parTransId="{7EF58582-B65D-4CB5-BD82-0003B195AFA7}" sibTransId="{F11C2A4C-C7D0-4AF6-A058-414D0C8C4206}"/>
    <dgm:cxn modelId="{F18ACD11-F5EB-4F27-80F6-CF55AC954D0E}" type="presOf" srcId="{3F443FD1-3AAE-41CF-BBEF-355C7563CAC3}" destId="{0AFFE4E0-B732-4AB4-B364-52F93CEBA33D}" srcOrd="0" destOrd="0" presId="urn:microsoft.com/office/officeart/2005/8/layout/vProcess5"/>
    <dgm:cxn modelId="{321E4C74-FC93-414F-B9BB-FE797ACCC8FE}" type="presOf" srcId="{F01E2A2D-324C-45BD-A7BE-D49843A1458B}" destId="{CDF68542-AD94-4417-9E8C-61961418BD53}" srcOrd="0" destOrd="0" presId="urn:microsoft.com/office/officeart/2005/8/layout/vProcess5"/>
    <dgm:cxn modelId="{88EB7B23-2B2C-46A5-B228-A6C3F6AA16C2}" type="presOf" srcId="{E3ABFDFD-84E9-48FA-A59F-71A962582B59}" destId="{7DAF338C-19EE-48B1-B480-2EB02E9CA216}" srcOrd="0" destOrd="0" presId="urn:microsoft.com/office/officeart/2005/8/layout/vProcess5"/>
    <dgm:cxn modelId="{88A49A91-4704-442A-8D47-84646254C559}" type="presOf" srcId="{96794199-A95E-4642-80DD-192E5C8F38DC}" destId="{E3FEB34B-992A-4FD8-86CA-F02D2E3E72A9}" srcOrd="1" destOrd="0" presId="urn:microsoft.com/office/officeart/2005/8/layout/vProcess5"/>
    <dgm:cxn modelId="{35EC6371-B62E-410A-9F42-C52E88B63DE8}" type="presOf" srcId="{EC0AF1FA-B9CF-4EDC-ADDB-005DCD62747A}" destId="{9087E0EB-56E6-41BB-BD2A-241E5E5CFCA3}" srcOrd="1" destOrd="0" presId="urn:microsoft.com/office/officeart/2005/8/layout/vProcess5"/>
    <dgm:cxn modelId="{518C9A96-735A-4C97-B028-5C7FB10B3440}" type="presOf" srcId="{D168EE50-868F-492E-8525-0C3F76E2A5BE}" destId="{83C797B8-16A2-4D58-9B67-28CF5E2D640D}" srcOrd="0" destOrd="0" presId="urn:microsoft.com/office/officeart/2005/8/layout/vProcess5"/>
    <dgm:cxn modelId="{704A0553-2869-4EB5-B99C-B8288A1DD54B}" type="presOf" srcId="{F01E2A2D-324C-45BD-A7BE-D49843A1458B}" destId="{872DFA38-7FEA-47B6-B5CA-76B923E2E9B3}" srcOrd="1" destOrd="0" presId="urn:microsoft.com/office/officeart/2005/8/layout/vProcess5"/>
    <dgm:cxn modelId="{C00F2F41-33A9-4DE9-8D02-A295121F1DC3}" type="presOf" srcId="{D168EE50-868F-492E-8525-0C3F76E2A5BE}" destId="{F11BCAEC-4B70-4F90-AE70-5790A45D731A}" srcOrd="1" destOrd="0" presId="urn:microsoft.com/office/officeart/2005/8/layout/vProcess5"/>
    <dgm:cxn modelId="{6141EA57-40C2-4342-B74D-CB58AA8A6B62}" type="presOf" srcId="{30D9B32E-CCAF-48F5-8608-69FF9614A432}" destId="{539903E9-360B-4F91-B206-10374D562F7F}" srcOrd="0" destOrd="0" presId="urn:microsoft.com/office/officeart/2005/8/layout/vProcess5"/>
    <dgm:cxn modelId="{4A49F245-D971-4567-9BD9-6165C0E04728}" srcId="{3F443FD1-3AAE-41CF-BBEF-355C7563CAC3}" destId="{EC0AF1FA-B9CF-4EDC-ADDB-005DCD62747A}" srcOrd="3" destOrd="0" parTransId="{CE962AA8-DC8F-4114-8372-003D4D8CC06C}" sibTransId="{1EB310DA-17DB-4962-89D1-FF866F6B19A3}"/>
    <dgm:cxn modelId="{DF1B13AC-EEBA-4CB1-A559-B8D2C2088A6E}" srcId="{3F443FD1-3AAE-41CF-BBEF-355C7563CAC3}" destId="{F01E2A2D-324C-45BD-A7BE-D49843A1458B}" srcOrd="1" destOrd="0" parTransId="{2E5856DA-257C-4900-88AF-67E15B7F56C4}" sibTransId="{30D9B32E-CCAF-48F5-8608-69FF9614A432}"/>
    <dgm:cxn modelId="{037AD8B2-8ED4-4973-B6FD-1A8756AA860E}" srcId="{3F443FD1-3AAE-41CF-BBEF-355C7563CAC3}" destId="{E3ABFDFD-84E9-48FA-A59F-71A962582B59}" srcOrd="4" destOrd="0" parTransId="{2DC496E4-6A3B-40C5-95AF-F845B1DE06D3}" sibTransId="{77A67950-435D-4A00-B472-FAAEAD1BDFEB}"/>
    <dgm:cxn modelId="{BF77F9AE-5D44-4BDF-B248-30019998D926}" srcId="{3F443FD1-3AAE-41CF-BBEF-355C7563CAC3}" destId="{96794199-A95E-4642-80DD-192E5C8F38DC}" srcOrd="2" destOrd="0" parTransId="{975563B2-7B05-449B-97CD-67E54A13DB86}" sibTransId="{A0EA6E2F-DE54-4811-8209-FCC3B2A5427A}"/>
    <dgm:cxn modelId="{87071C09-069E-4CE5-9916-FF42B4E74D1B}" type="presOf" srcId="{EC0AF1FA-B9CF-4EDC-ADDB-005DCD62747A}" destId="{A5F9D3F7-80E3-48A4-B9E0-5F9D1B79E559}" srcOrd="0" destOrd="0" presId="urn:microsoft.com/office/officeart/2005/8/layout/vProcess5"/>
    <dgm:cxn modelId="{D9867B0C-02FA-4996-B2A0-B20372FFF852}" type="presOf" srcId="{F11C2A4C-C7D0-4AF6-A058-414D0C8C4206}" destId="{DAF442B2-3DC8-4FD4-9E01-1C5BEBFB84B9}" srcOrd="0" destOrd="0" presId="urn:microsoft.com/office/officeart/2005/8/layout/vProcess5"/>
    <dgm:cxn modelId="{8F540E72-2144-4B78-B551-423D164AB7F0}" type="presOf" srcId="{1EB310DA-17DB-4962-89D1-FF866F6B19A3}" destId="{3F43DE8E-896A-40B4-8B09-A650F0D49331}" srcOrd="0" destOrd="0" presId="urn:microsoft.com/office/officeart/2005/8/layout/vProcess5"/>
    <dgm:cxn modelId="{FE579EA6-407F-40C0-9CFD-46B829030F5E}" type="presOf" srcId="{A0EA6E2F-DE54-4811-8209-FCC3B2A5427A}" destId="{13083956-B32A-4ADE-BE00-1F938E75DE34}" srcOrd="0" destOrd="0" presId="urn:microsoft.com/office/officeart/2005/8/layout/vProcess5"/>
    <dgm:cxn modelId="{25739261-61F9-4FCB-B597-C602DBBB3D7D}" type="presOf" srcId="{96794199-A95E-4642-80DD-192E5C8F38DC}" destId="{CBD0256E-644C-488F-B48F-8FE81603513F}" srcOrd="0" destOrd="0" presId="urn:microsoft.com/office/officeart/2005/8/layout/vProcess5"/>
    <dgm:cxn modelId="{133A7D92-034B-420F-B5D7-3BF28EEB09C6}" type="presOf" srcId="{E3ABFDFD-84E9-48FA-A59F-71A962582B59}" destId="{D4D7EF28-990C-4A66-8871-6BD31264C92C}" srcOrd="1" destOrd="0" presId="urn:microsoft.com/office/officeart/2005/8/layout/vProcess5"/>
    <dgm:cxn modelId="{EF075957-93E8-4730-88A6-B1CFBA6A5700}" type="presParOf" srcId="{0AFFE4E0-B732-4AB4-B364-52F93CEBA33D}" destId="{0D2788F4-DB22-4B0C-B25E-40DA60A67457}" srcOrd="0" destOrd="0" presId="urn:microsoft.com/office/officeart/2005/8/layout/vProcess5"/>
    <dgm:cxn modelId="{99B91D3D-2A38-4E41-8AD2-85B3FFA0569C}" type="presParOf" srcId="{0AFFE4E0-B732-4AB4-B364-52F93CEBA33D}" destId="{83C797B8-16A2-4D58-9B67-28CF5E2D640D}" srcOrd="1" destOrd="0" presId="urn:microsoft.com/office/officeart/2005/8/layout/vProcess5"/>
    <dgm:cxn modelId="{22F54287-AA0D-446A-BD8D-3A196F25AC01}" type="presParOf" srcId="{0AFFE4E0-B732-4AB4-B364-52F93CEBA33D}" destId="{CDF68542-AD94-4417-9E8C-61961418BD53}" srcOrd="2" destOrd="0" presId="urn:microsoft.com/office/officeart/2005/8/layout/vProcess5"/>
    <dgm:cxn modelId="{57B58953-63B0-4F62-97CB-AAB6E49660DC}" type="presParOf" srcId="{0AFFE4E0-B732-4AB4-B364-52F93CEBA33D}" destId="{CBD0256E-644C-488F-B48F-8FE81603513F}" srcOrd="3" destOrd="0" presId="urn:microsoft.com/office/officeart/2005/8/layout/vProcess5"/>
    <dgm:cxn modelId="{A42C8B67-E959-4014-9503-FBC6EBF6A7CB}" type="presParOf" srcId="{0AFFE4E0-B732-4AB4-B364-52F93CEBA33D}" destId="{A5F9D3F7-80E3-48A4-B9E0-5F9D1B79E559}" srcOrd="4" destOrd="0" presId="urn:microsoft.com/office/officeart/2005/8/layout/vProcess5"/>
    <dgm:cxn modelId="{BAFE9067-7056-413A-9BCB-B9FA725B660F}" type="presParOf" srcId="{0AFFE4E0-B732-4AB4-B364-52F93CEBA33D}" destId="{7DAF338C-19EE-48B1-B480-2EB02E9CA216}" srcOrd="5" destOrd="0" presId="urn:microsoft.com/office/officeart/2005/8/layout/vProcess5"/>
    <dgm:cxn modelId="{DD595005-0EBA-4290-AE27-3D0A3BD44D43}" type="presParOf" srcId="{0AFFE4E0-B732-4AB4-B364-52F93CEBA33D}" destId="{DAF442B2-3DC8-4FD4-9E01-1C5BEBFB84B9}" srcOrd="6" destOrd="0" presId="urn:microsoft.com/office/officeart/2005/8/layout/vProcess5"/>
    <dgm:cxn modelId="{8F6835EB-C995-448D-A308-1D751FC2BED4}" type="presParOf" srcId="{0AFFE4E0-B732-4AB4-B364-52F93CEBA33D}" destId="{539903E9-360B-4F91-B206-10374D562F7F}" srcOrd="7" destOrd="0" presId="urn:microsoft.com/office/officeart/2005/8/layout/vProcess5"/>
    <dgm:cxn modelId="{56CEFBB8-DC46-4F9E-BEBB-BC0C66AE9AF2}" type="presParOf" srcId="{0AFFE4E0-B732-4AB4-B364-52F93CEBA33D}" destId="{13083956-B32A-4ADE-BE00-1F938E75DE34}" srcOrd="8" destOrd="0" presId="urn:microsoft.com/office/officeart/2005/8/layout/vProcess5"/>
    <dgm:cxn modelId="{E4F1DE31-47A7-456A-BCF5-3EC2A5A43C67}" type="presParOf" srcId="{0AFFE4E0-B732-4AB4-B364-52F93CEBA33D}" destId="{3F43DE8E-896A-40B4-8B09-A650F0D49331}" srcOrd="9" destOrd="0" presId="urn:microsoft.com/office/officeart/2005/8/layout/vProcess5"/>
    <dgm:cxn modelId="{7F352936-3536-4C80-BEC1-FD34C0DACDBF}" type="presParOf" srcId="{0AFFE4E0-B732-4AB4-B364-52F93CEBA33D}" destId="{F11BCAEC-4B70-4F90-AE70-5790A45D731A}" srcOrd="10" destOrd="0" presId="urn:microsoft.com/office/officeart/2005/8/layout/vProcess5"/>
    <dgm:cxn modelId="{A831A2CE-92CB-4B50-BD7B-F4D69B67E4ED}" type="presParOf" srcId="{0AFFE4E0-B732-4AB4-B364-52F93CEBA33D}" destId="{872DFA38-7FEA-47B6-B5CA-76B923E2E9B3}" srcOrd="11" destOrd="0" presId="urn:microsoft.com/office/officeart/2005/8/layout/vProcess5"/>
    <dgm:cxn modelId="{E7EA2915-8DB5-4D58-9815-46A16C1E3BC8}" type="presParOf" srcId="{0AFFE4E0-B732-4AB4-B364-52F93CEBA33D}" destId="{E3FEB34B-992A-4FD8-86CA-F02D2E3E72A9}" srcOrd="12" destOrd="0" presId="urn:microsoft.com/office/officeart/2005/8/layout/vProcess5"/>
    <dgm:cxn modelId="{197DB7D7-6BCE-46AC-854E-87885A2B8893}" type="presParOf" srcId="{0AFFE4E0-B732-4AB4-B364-52F93CEBA33D}" destId="{9087E0EB-56E6-41BB-BD2A-241E5E5CFCA3}" srcOrd="13" destOrd="0" presId="urn:microsoft.com/office/officeart/2005/8/layout/vProcess5"/>
    <dgm:cxn modelId="{2283530B-01BB-4CB7-8D52-60687F9E2198}" type="presParOf" srcId="{0AFFE4E0-B732-4AB4-B364-52F93CEBA33D}" destId="{D4D7EF28-990C-4A66-8871-6BD31264C92C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3C797B8-16A2-4D58-9B67-28CF5E2D640D}">
      <dsp:nvSpPr>
        <dsp:cNvPr id="0" name=""/>
        <dsp:cNvSpPr/>
      </dsp:nvSpPr>
      <dsp:spPr>
        <a:xfrm>
          <a:off x="0" y="0"/>
          <a:ext cx="5500726" cy="874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Потенціал дії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0"/>
        <a:ext cx="4506094" cy="874401"/>
      </dsp:txXfrm>
    </dsp:sp>
    <dsp:sp modelId="{CDF68542-AD94-4417-9E8C-61961418BD53}">
      <dsp:nvSpPr>
        <dsp:cNvPr id="0" name=""/>
        <dsp:cNvSpPr/>
      </dsp:nvSpPr>
      <dsp:spPr>
        <a:xfrm>
          <a:off x="410768" y="995845"/>
          <a:ext cx="5500726" cy="874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Деполяризація мембрани Т-трубочок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10768" y="995845"/>
        <a:ext cx="4521596" cy="874401"/>
      </dsp:txXfrm>
    </dsp:sp>
    <dsp:sp modelId="{CBD0256E-644C-488F-B48F-8FE81603513F}">
      <dsp:nvSpPr>
        <dsp:cNvPr id="0" name=""/>
        <dsp:cNvSpPr/>
      </dsp:nvSpPr>
      <dsp:spPr>
        <a:xfrm>
          <a:off x="821537" y="1991691"/>
          <a:ext cx="5500726" cy="874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Деполяризація мембрани  СР </a:t>
          </a:r>
        </a:p>
      </dsp:txBody>
      <dsp:txXfrm>
        <a:off x="821537" y="1991691"/>
        <a:ext cx="4521596" cy="874401"/>
      </dsp:txXfrm>
    </dsp:sp>
    <dsp:sp modelId="{A5F9D3F7-80E3-48A4-B9E0-5F9D1B79E559}">
      <dsp:nvSpPr>
        <dsp:cNvPr id="0" name=""/>
        <dsp:cNvSpPr/>
      </dsp:nvSpPr>
      <dsp:spPr>
        <a:xfrm>
          <a:off x="1232305" y="2987537"/>
          <a:ext cx="5500726" cy="874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Вихід </a:t>
          </a:r>
          <a:r>
            <a:rPr lang="uk-UA" sz="2400" kern="1200" dirty="0" err="1" smtClean="0">
              <a:latin typeface="Times New Roman" pitchFamily="18" charset="0"/>
              <a:cs typeface="Times New Roman" pitchFamily="18" charset="0"/>
            </a:rPr>
            <a:t>йонів</a:t>
          </a: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 кальцію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232305" y="2987537"/>
        <a:ext cx="4521596" cy="874401"/>
      </dsp:txXfrm>
    </dsp:sp>
    <dsp:sp modelId="{7DAF338C-19EE-48B1-B480-2EB02E9CA216}">
      <dsp:nvSpPr>
        <dsp:cNvPr id="0" name=""/>
        <dsp:cNvSpPr/>
      </dsp:nvSpPr>
      <dsp:spPr>
        <a:xfrm>
          <a:off x="1643074" y="3983382"/>
          <a:ext cx="5500726" cy="874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2400" kern="1200" dirty="0" smtClean="0">
              <a:latin typeface="Times New Roman" pitchFamily="18" charset="0"/>
              <a:cs typeface="Times New Roman" pitchFamily="18" charset="0"/>
            </a:rPr>
            <a:t>Скорочення м</a:t>
          </a:r>
          <a:r>
            <a:rPr lang="en-US" sz="2400" kern="1200" dirty="0" smtClean="0">
              <a:latin typeface="Times New Roman" pitchFamily="18" charset="0"/>
              <a:cs typeface="Times New Roman" pitchFamily="18" charset="0"/>
            </a:rPr>
            <a:t>’</a:t>
          </a:r>
          <a:r>
            <a:rPr lang="uk-UA" sz="2400" kern="1200" dirty="0" err="1" smtClean="0">
              <a:latin typeface="Times New Roman" pitchFamily="18" charset="0"/>
              <a:cs typeface="Times New Roman" pitchFamily="18" charset="0"/>
            </a:rPr>
            <a:t>яза</a:t>
          </a:r>
          <a:endParaRPr lang="ru-RU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43074" y="3983382"/>
        <a:ext cx="4521596" cy="874401"/>
      </dsp:txXfrm>
    </dsp:sp>
    <dsp:sp modelId="{DAF442B2-3DC8-4FD4-9E01-1C5BEBFB84B9}">
      <dsp:nvSpPr>
        <dsp:cNvPr id="0" name=""/>
        <dsp:cNvSpPr/>
      </dsp:nvSpPr>
      <dsp:spPr>
        <a:xfrm>
          <a:off x="4932365" y="638798"/>
          <a:ext cx="568360" cy="5683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4932365" y="638798"/>
        <a:ext cx="568360" cy="568360"/>
      </dsp:txXfrm>
    </dsp:sp>
    <dsp:sp modelId="{539903E9-360B-4F91-B206-10374D562F7F}">
      <dsp:nvSpPr>
        <dsp:cNvPr id="0" name=""/>
        <dsp:cNvSpPr/>
      </dsp:nvSpPr>
      <dsp:spPr>
        <a:xfrm>
          <a:off x="5343133" y="1634644"/>
          <a:ext cx="568360" cy="5683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343133" y="1634644"/>
        <a:ext cx="568360" cy="568360"/>
      </dsp:txXfrm>
    </dsp:sp>
    <dsp:sp modelId="{13083956-B32A-4ADE-BE00-1F938E75DE34}">
      <dsp:nvSpPr>
        <dsp:cNvPr id="0" name=""/>
        <dsp:cNvSpPr/>
      </dsp:nvSpPr>
      <dsp:spPr>
        <a:xfrm>
          <a:off x="5753902" y="2615916"/>
          <a:ext cx="568360" cy="5683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5753902" y="2615916"/>
        <a:ext cx="568360" cy="568360"/>
      </dsp:txXfrm>
    </dsp:sp>
    <dsp:sp modelId="{3F43DE8E-896A-40B4-8B09-A650F0D49331}">
      <dsp:nvSpPr>
        <dsp:cNvPr id="0" name=""/>
        <dsp:cNvSpPr/>
      </dsp:nvSpPr>
      <dsp:spPr>
        <a:xfrm>
          <a:off x="6164670" y="3621477"/>
          <a:ext cx="568360" cy="56836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500" kern="1200"/>
        </a:p>
      </dsp:txBody>
      <dsp:txXfrm>
        <a:off x="6164670" y="3621477"/>
        <a:ext cx="568360" cy="5683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oleObject2.bin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Лекція 6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928934"/>
            <a:ext cx="7858180" cy="1752600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Механізм скорочення м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волокна</a:t>
            </a:r>
            <a:endParaRPr lang="ru-RU" sz="4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0" y="0"/>
          <a:ext cx="5357818" cy="5981054"/>
        </p:xfrm>
        <a:graphic>
          <a:graphicData uri="http://schemas.openxmlformats.org/presentationml/2006/ole">
            <p:oleObj spid="_x0000_s22529" r:id="rId3" imgW="5079365" imgH="5663492" progId="">
              <p:embed/>
            </p:oleObj>
          </a:graphicData>
        </a:graphic>
      </p:graphicFrame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5357818" y="1285860"/>
            <a:ext cx="3786182" cy="34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 – модель механізму руху: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міозинова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нитка з поперечними містками, що прикріплені до сусідніх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актинових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ниток;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44926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Б- модель механізму створення сили поперечними містками;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Міозинова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“головка”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повертається на 45</a:t>
            </a:r>
            <a:r>
              <a:rPr kumimoji="0" lang="uk-UA" sz="20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  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відносно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міозинового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стрижня у ділянці </a:t>
            </a:r>
            <a:r>
              <a:rPr kumimoji="0" lang="uk-UA" sz="2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“шийки”</a:t>
            </a:r>
            <a:r>
              <a:rPr kumimoji="0" lang="uk-UA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uk-UA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6000768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492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5. Схема утворення поперечних містків</a:t>
            </a:r>
            <a:r>
              <a:rPr kumimoji="0" lang="uk-UA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sz="9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1785926"/>
            <a:ext cx="7972452" cy="2082792"/>
          </a:xfrm>
        </p:spPr>
        <p:txBody>
          <a:bodyPr>
            <a:normAutofit/>
          </a:bodyPr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Послідовність процесу скорочення м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b="1" dirty="0" err="1" smtClean="0">
                <a:latin typeface="Times New Roman" pitchFamily="18" charset="0"/>
                <a:cs typeface="Times New Roman" pitchFamily="18" charset="0"/>
              </a:rPr>
              <a:t>яза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 descr="C:\Users\User\Downloads\irenjeakcijskogpotencij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6106562" cy="4000504"/>
          </a:xfrm>
          <a:prstGeom prst="rect">
            <a:avLst/>
          </a:prstGeom>
          <a:noFill/>
        </p:spPr>
      </p:pic>
      <p:pic>
        <p:nvPicPr>
          <p:cNvPr id="47108" name="Picture 4" descr="http://img859.imageshack.us/img859/5348/miozin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1968" y="3880163"/>
            <a:ext cx="4572032" cy="2977837"/>
          </a:xfrm>
          <a:prstGeom prst="rect">
            <a:avLst/>
          </a:prstGeom>
          <a:noFill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4357694"/>
            <a:ext cx="4714876" cy="185738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6. Передача ПД через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нервово-мязовий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синапс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C:\Users\User\Downloads\otkrivanjemjestazaveziv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571480"/>
            <a:ext cx="7286676" cy="4769461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71472" y="521495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7. Відкриття місця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язування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на актині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429264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8. Вихід кальцію із СР і приєднання до актину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0179" name="Picture 3" descr="C:\Users\User\Downloads\otkrivanjemjestazaveziv (1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571480"/>
            <a:ext cx="7227809" cy="47153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28638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9. Приєднання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міозинової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головки до актину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9154" name="Picture 2" descr="C:\Users\User\Downloads\vezivanjemiozinanaaktin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28604"/>
            <a:ext cx="7255648" cy="475701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636"/>
            <a:ext cx="8229600" cy="1143000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Рис. 10. Поворот </a:t>
            </a:r>
            <a:r>
              <a:rPr lang="uk-UA" sz="2800" b="1" dirty="0" err="1" smtClean="0">
                <a:latin typeface="Times New Roman" pitchFamily="18" charset="0"/>
                <a:cs typeface="Times New Roman" pitchFamily="18" charset="0"/>
              </a:rPr>
              <a:t>міозинової</a:t>
            </a:r>
            <a:r>
              <a:rPr lang="uk-UA" sz="2800" b="1" dirty="0" smtClean="0">
                <a:latin typeface="Times New Roman" pitchFamily="18" charset="0"/>
                <a:cs typeface="Times New Roman" pitchFamily="18" charset="0"/>
              </a:rPr>
              <a:t> головки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C:\Users\User\Downloads\energetskiudarmiozinsk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285728"/>
            <a:ext cx="7233909" cy="47427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214950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11. Роз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єднання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акто-міозинового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містка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2226" name="Picture 2" descr="C:\Users\User\Downloads\odvajanjemiozinskeglave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428604"/>
            <a:ext cx="7171995" cy="4686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28638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12. Відновлення початкового положення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міозинової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головки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3250" name="Picture 2" descr="C:\Users\User\Downloads\reenergiziranjeirepozi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3223" y="485660"/>
            <a:ext cx="7292115" cy="474107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286388"/>
            <a:ext cx="82296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13. Повернення кальцію у СР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4274" name="Picture 2" descr="C:\Users\User\Downloads\vraanjeionakalcijausr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500042"/>
            <a:ext cx="7226061" cy="47219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Електромеханічний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uk-UA" sz="3600" b="1" smtClean="0">
                <a:latin typeface="Times New Roman" pitchFamily="18" charset="0"/>
                <a:cs typeface="Times New Roman" pitchFamily="18" charset="0"/>
              </a:rPr>
              <a:t>в’язок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857224" y="1357299"/>
          <a:ext cx="7143800" cy="48577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img708.imageshack.us/img708/6290/sarkomera1.png"/>
          <p:cNvPicPr>
            <a:picLocks noChangeAspect="1" noChangeArrowheads="1"/>
          </p:cNvPicPr>
          <p:nvPr/>
        </p:nvPicPr>
        <p:blipFill>
          <a:blip r:embed="rId2" cstate="print"/>
          <a:srcRect t="42611"/>
          <a:stretch>
            <a:fillRect/>
          </a:stretch>
        </p:blipFill>
        <p:spPr bwMode="auto">
          <a:xfrm>
            <a:off x="0" y="857232"/>
            <a:ext cx="9144000" cy="3420513"/>
          </a:xfrm>
          <a:prstGeom prst="rect">
            <a:avLst/>
          </a:prstGeom>
          <a:noFill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929198"/>
            <a:ext cx="91440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14. Будова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саркомера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Енергетичне забезпечення м'язового скорочення.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12"/>
            <a:ext cx="8229600" cy="4572056"/>
          </a:xfrm>
        </p:spPr>
        <p:txBody>
          <a:bodyPr>
            <a:normAutofit/>
          </a:bodyPr>
          <a:lstStyle/>
          <a:p>
            <a:pPr algn="just">
              <a:lnSpc>
                <a:spcPct val="120000"/>
              </a:lnSpc>
              <a:buNone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		АТФ – є безпосереднім джерелом для м'язового скорочення. АТФ при цьому виконує дві функції: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є джерелом енергії для гребних рухів головок поперечних містків.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регулює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сполучення-роз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єднання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актоміозинових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комплексів. </a:t>
            </a:r>
            <a:endParaRPr lang="ru-RU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Ресинтез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АТФ в анаеробних умовах відбувається за рахунок енергії: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повільного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дефосфорилювання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креатинфосфату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на креатин і фосфорну кислоту. Частина креатину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незворотньо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розпадається. При розщепленні одного молю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креатинфосфату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звільняється 46 кДж.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повільного розщеплення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гексозофосфорної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кислоти на фосфорну й молочну. На кожен моль утвореної молочної кислоти виділяється 104,56кДж.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Гексозофосфат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синтезується з глікогену шляхом приєднання фосфорних груп із невеликими затратами енергії.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Має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місце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також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ресинтез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креатинфосфату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Ресинтез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АТФ в аеробних умовах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Аеробні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процеси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відбуваються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участю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кисню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супроводжуються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окисленням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ліпідів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глікогену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При окисному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гліколізі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глікогену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утворюється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піровиноградна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кислота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вивільняється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1465, 5 кДж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енергії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5000636"/>
            <a:ext cx="8229600" cy="1643052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Рис. 15. Передача на робочий механізм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волокна енергії, що вивільняється при окисних процесах.</a:t>
            </a:r>
            <a:endParaRPr lang="ru-RU" dirty="0"/>
          </a:p>
        </p:txBody>
      </p:sp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4577" name="Object 1"/>
          <p:cNvGraphicFramePr>
            <a:graphicFrameLocks noChangeAspect="1"/>
          </p:cNvGraphicFramePr>
          <p:nvPr/>
        </p:nvGraphicFramePr>
        <p:xfrm>
          <a:off x="1500166" y="428604"/>
          <a:ext cx="6273961" cy="4143404"/>
        </p:xfrm>
        <a:graphic>
          <a:graphicData uri="http://schemas.openxmlformats.org/presentationml/2006/ole">
            <p:oleObj spid="_x0000_s24577" r:id="rId3" imgW="5079365" imgH="3352381" progId="">
              <p:embed/>
            </p:oleObj>
          </a:graphicData>
        </a:graphic>
      </p:graphicFrame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14620"/>
            <a:ext cx="8229600" cy="1143000"/>
          </a:xfrm>
        </p:spPr>
        <p:txBody>
          <a:bodyPr>
            <a:normAutofit/>
          </a:bodyPr>
          <a:lstStyle/>
          <a:p>
            <a:r>
              <a:rPr lang="uk-UA" sz="6600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786322"/>
            <a:ext cx="9144000" cy="2071678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Рис.1. Коливання концентрації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кальцію під час генерації ПД і активації скорочення м’язу.</a:t>
            </a:r>
            <a:endParaRPr lang="ru-RU" sz="32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85728"/>
            <a:ext cx="5329508" cy="4624546"/>
          </a:xfrm>
          <a:prstGeom prst="rect">
            <a:avLst/>
          </a:prstGeom>
          <a:noFill/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5214942" y="1142984"/>
            <a:ext cx="3929058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Генерація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потенціалу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дії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мембрани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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язового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волокна.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2.  Коливання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коцентрації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внуріклітинного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вільного кальцію.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  <a:sym typeface="Symbol" pitchFamily="18" charset="2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3. Динаміка скорочення 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м</a:t>
            </a:r>
            <a:r>
              <a:rPr kumimoji="0" lang="uk-UA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язового</a:t>
            </a:r>
            <a:r>
              <a:rPr kumimoji="0" lang="uk-UA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волокна.</a:t>
            </a:r>
            <a:endParaRPr kumimoji="0" lang="uk-UA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Характеристики деполяризації 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волокон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428736"/>
            <a:ext cx="8229600" cy="5429264"/>
          </a:xfrm>
        </p:spPr>
        <p:txBody>
          <a:bodyPr>
            <a:normAutofit fontScale="550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1) при тривалій деполяризації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волокна після початкового скорочення відбувається мимовільне його розслаблення. Воно наступає тим  раніше, чим сильнішою була деполяризація.</a:t>
            </a:r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порогова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деполяризація для активації скорочення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волокна складає 30-35 мВ, максимальне скорочення спостерігається при деполяризації у 40 мВ.</a:t>
            </a:r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3) повторна деполяризація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волокна супроводжується зменшенням амплітуди скорочення.</a:t>
            </a:r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4) у розвитку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язової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втоми важливу роль відіграє інактивація вивільнення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кальцію з цистерн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саркоплазматичного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ретикулума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, що призводить до різкого зменшення внутріклітинної концентрації </a:t>
            </a:r>
            <a:r>
              <a:rPr lang="uk-UA" sz="4300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sz="4300" dirty="0" smtClean="0">
                <a:latin typeface="Times New Roman" pitchFamily="18" charset="0"/>
                <a:cs typeface="Times New Roman" pitchFamily="18" charset="0"/>
              </a:rPr>
              <a:t> кальцію.</a:t>
            </a:r>
            <a:endParaRPr lang="ru-RU" sz="43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Особливості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активації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скорочення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тонічних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волокнах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Волокна за нормальних умов не здатні до генерації ПД.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У відповідь на деполяризацію у них виникає тонічне скорочення.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Максимально активоване тонічне волокно вкорочується або розвиває напругу у 10 разів повільніше, ніж фазне волокно. У стільки ж разів і повільніше розслаблюється.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Т-система 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саркоплазматичний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ретикулум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розвинуті слабше.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Контакти між ними є не тільки за типом тріад, але й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діад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Подібність між фазовими і тонічними волокнами полягає у порозі активації, латентному періоді скорочення, механізмі вивільнення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йонів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кальцію з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ретикулума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Невелика швидкість розвитку напруги у тонічних волокнах зумовлена повільнішими процесами скорочення, що розвиваються всередині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волокна.</a:t>
            </a: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500570"/>
            <a:ext cx="9144000" cy="2357429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2.  Будова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волокна (І) і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міофібрили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(ІІ):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А – анізотропні диски, І – ізотропні диски, Н і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Z 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- пластинки</a:t>
            </a:r>
            <a:endParaRPr lang="ru-RU" sz="24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42852"/>
            <a:ext cx="8672036" cy="4780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7" name="Object 1"/>
          <p:cNvGraphicFramePr>
            <a:graphicFrameLocks noChangeAspect="1"/>
          </p:cNvGraphicFramePr>
          <p:nvPr/>
        </p:nvGraphicFramePr>
        <p:xfrm>
          <a:off x="357158" y="214290"/>
          <a:ext cx="4572032" cy="3899271"/>
        </p:xfrm>
        <a:graphic>
          <a:graphicData uri="http://schemas.openxmlformats.org/presentationml/2006/ole">
            <p:oleObj spid="_x0000_s19457" r:id="rId3" imgW="3174603" imgH="2704762" progId="">
              <p:embed/>
            </p:oleObj>
          </a:graphicData>
        </a:graphic>
      </p:graphicFrame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19459" name="Object 3"/>
          <p:cNvGraphicFramePr>
            <a:graphicFrameLocks noChangeAspect="1"/>
          </p:cNvGraphicFramePr>
          <p:nvPr/>
        </p:nvGraphicFramePr>
        <p:xfrm>
          <a:off x="5143504" y="1071546"/>
          <a:ext cx="3326665" cy="2786082"/>
        </p:xfrm>
        <a:graphic>
          <a:graphicData uri="http://schemas.openxmlformats.org/presentationml/2006/ole">
            <p:oleObj spid="_x0000_s19459" r:id="rId4" imgW="2285714" imgH="1917460" progId="">
              <p:embed/>
            </p:oleObj>
          </a:graphicData>
        </a:graphic>
      </p:graphicFrame>
      <p:sp>
        <p:nvSpPr>
          <p:cNvPr id="19461" name="Rectangle 5"/>
          <p:cNvSpPr>
            <a:spLocks noChangeArrowheads="1"/>
          </p:cNvSpPr>
          <p:nvPr/>
        </p:nvSpPr>
        <p:spPr bwMode="auto">
          <a:xfrm>
            <a:off x="357158" y="4071942"/>
            <a:ext cx="8501122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Рис. 3. Схема ковзання ниток актину і міозину в ході скорочення: 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а) І – розслаблена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міофібрила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ІІ – розтягнута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міофібрила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ІІІ – скорочена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міофібрила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; б) схема взаємного розташування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міозинових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і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актинових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ниток у </a:t>
            </a:r>
            <a:r>
              <a:rPr kumimoji="0" lang="uk-UA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саркомері</a:t>
            </a:r>
            <a:r>
              <a:rPr kumimoji="0" lang="uk-UA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(поперечний перетин).</a:t>
            </a:r>
            <a:endParaRPr kumimoji="0" lang="uk-UA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642918"/>
            <a:ext cx="8229600" cy="1725602"/>
          </a:xfrm>
        </p:spPr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Механізми, що лежать в основі скорочення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волокна можна об’єднати у дві групи: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03515"/>
            <a:ext cx="8229600" cy="4054485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взаємне переміщення (ковзання) товстих і тонких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міофіламентів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при незмінній їх довжині – теорія ковзання;</a:t>
            </a:r>
            <a:endParaRPr lang="ru-RU" sz="27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молекулярні конформації скорочувальних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міофіламентів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7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643446"/>
            <a:ext cx="9144000" cy="2214554"/>
          </a:xfrm>
        </p:spPr>
        <p:txBody>
          <a:bodyPr>
            <a:normAutofit/>
          </a:bodyPr>
          <a:lstStyle/>
          <a:p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Рис. 4. Механізм утворення </a:t>
            </a:r>
            <a:r>
              <a:rPr lang="uk-UA" sz="3100" b="1" dirty="0" err="1" smtClean="0">
                <a:latin typeface="Times New Roman" pitchFamily="18" charset="0"/>
                <a:cs typeface="Times New Roman" pitchFamily="18" charset="0"/>
              </a:rPr>
              <a:t>акто-міозинового</a:t>
            </a:r>
            <a:r>
              <a:rPr lang="uk-UA" sz="3100" b="1" dirty="0" smtClean="0">
                <a:latin typeface="Times New Roman" pitchFamily="18" charset="0"/>
                <a:cs typeface="Times New Roman" pitchFamily="18" charset="0"/>
              </a:rPr>
              <a:t> комплексу.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А- зображення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актинової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міозинової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ниток у </a:t>
            </a:r>
            <a:r>
              <a:rPr lang="uk-UA" sz="2400" b="1" dirty="0" err="1" smtClean="0">
                <a:latin typeface="Times New Roman" pitchFamily="18" charset="0"/>
                <a:cs typeface="Times New Roman" pitchFamily="18" charset="0"/>
              </a:rPr>
              <a:t>продольному</a:t>
            </a:r>
            <a:r>
              <a:rPr lang="uk-UA" sz="2400" b="1" dirty="0" smtClean="0">
                <a:latin typeface="Times New Roman" pitchFamily="18" charset="0"/>
                <a:cs typeface="Times New Roman" pitchFamily="18" charset="0"/>
              </a:rPr>
              <a:t> перетині; Б – поперечний перетин волокна. </a:t>
            </a:r>
            <a:endParaRPr lang="ru-RU" sz="2400" dirty="0"/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20481" name="Object 1"/>
          <p:cNvGraphicFramePr>
            <a:graphicFrameLocks noChangeAspect="1"/>
          </p:cNvGraphicFramePr>
          <p:nvPr/>
        </p:nvGraphicFramePr>
        <p:xfrm>
          <a:off x="1428728" y="0"/>
          <a:ext cx="6429420" cy="4806930"/>
        </p:xfrm>
        <a:graphic>
          <a:graphicData uri="http://schemas.openxmlformats.org/presentationml/2006/ole">
            <p:oleObj spid="_x0000_s20481" r:id="rId3" imgW="5053968" imgH="3784127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</TotalTime>
  <Words>667</Words>
  <Application>Microsoft Office PowerPoint</Application>
  <PresentationFormat>Экран (4:3)</PresentationFormat>
  <Paragraphs>57</Paragraphs>
  <Slides>25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Лекція 6</vt:lpstr>
      <vt:lpstr>Електромеханічний зв’язок </vt:lpstr>
      <vt:lpstr>Рис.1. Коливання концентрації йонів кальцію під час генерації ПД і активації скорочення м’язу.</vt:lpstr>
      <vt:lpstr>Характеристики деполяризації м’язових волокон </vt:lpstr>
      <vt:lpstr>Особливості активації скорочення у тонічних мязових волокнах</vt:lpstr>
      <vt:lpstr>Рис. 2.  Будова мязового волокна (І) і міофібрили (ІІ): А – анізотропні диски, І – ізотропні диски, Н і Z - пластинки</vt:lpstr>
      <vt:lpstr>Слайд 7</vt:lpstr>
      <vt:lpstr>Механізми, що лежать в основі скорочення мязового волокна можна об’єднати у дві групи: </vt:lpstr>
      <vt:lpstr>Рис. 4. Механізм утворення акто-міозинового комплексу. А- зображення актинової і міозинової ниток у продольному перетині; Б – поперечний перетин волокна. </vt:lpstr>
      <vt:lpstr>Слайд 10</vt:lpstr>
      <vt:lpstr>Послідовність процесу скорочення м’яза</vt:lpstr>
      <vt:lpstr>Рис. 6. Передача ПД через нервово-мязовий синапс</vt:lpstr>
      <vt:lpstr>Рис. 7. Відкриття місця зв’язування на актині</vt:lpstr>
      <vt:lpstr>Рис. 8. Вихід кальцію із СР і приєднання до актину</vt:lpstr>
      <vt:lpstr>Рис. 9. Приєднання міозинової головки до актину</vt:lpstr>
      <vt:lpstr>Рис. 10. Поворот міозинової головки</vt:lpstr>
      <vt:lpstr>Рис. 11. Роз’єднання акто-міозинового містка</vt:lpstr>
      <vt:lpstr>Рис. 12. Відновлення початкового положення міозинової головки</vt:lpstr>
      <vt:lpstr>Рис. 13. Повернення кальцію у СР</vt:lpstr>
      <vt:lpstr>Рис. 14. Будова саркомера</vt:lpstr>
      <vt:lpstr>Енергетичне забезпечення м'язового скорочення. </vt:lpstr>
      <vt:lpstr>Ресинтез АТФ в анаеробних умовах відбувається за рахунок енергії: </vt:lpstr>
      <vt:lpstr>Ресинтез АТФ в аеробних умовах</vt:lpstr>
      <vt:lpstr>Рис. 15. Передача на робочий механізм мязового волокна енергії, що вивільняється при окисних процесах.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6</dc:title>
  <dc:creator>User</dc:creator>
  <cp:lastModifiedBy>USER</cp:lastModifiedBy>
  <cp:revision>5</cp:revision>
  <dcterms:created xsi:type="dcterms:W3CDTF">2013-10-01T16:43:16Z</dcterms:created>
  <dcterms:modified xsi:type="dcterms:W3CDTF">2013-11-01T07:39:44Z</dcterms:modified>
</cp:coreProperties>
</file>