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Default Extension="vml" ContentType="application/vnd.openxmlformats-officedocument.vmlDrawing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Default Extension="bin" ContentType="application/vnd.openxmlformats-officedocument.oleObject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73" r:id="rId4"/>
    <p:sldId id="258" r:id="rId5"/>
    <p:sldId id="259" r:id="rId6"/>
    <p:sldId id="260" r:id="rId7"/>
    <p:sldId id="271" r:id="rId8"/>
    <p:sldId id="277" r:id="rId9"/>
    <p:sldId id="261" r:id="rId10"/>
    <p:sldId id="274" r:id="rId11"/>
    <p:sldId id="275" r:id="rId12"/>
    <p:sldId id="287" r:id="rId13"/>
    <p:sldId id="279" r:id="rId14"/>
    <p:sldId id="276" r:id="rId15"/>
    <p:sldId id="262" r:id="rId16"/>
    <p:sldId id="263" r:id="rId17"/>
    <p:sldId id="285" r:id="rId18"/>
    <p:sldId id="264" r:id="rId19"/>
    <p:sldId id="278" r:id="rId20"/>
    <p:sldId id="284" r:id="rId21"/>
    <p:sldId id="265" r:id="rId22"/>
    <p:sldId id="286" r:id="rId23"/>
    <p:sldId id="282" r:id="rId24"/>
    <p:sldId id="266" r:id="rId25"/>
    <p:sldId id="288" r:id="rId26"/>
    <p:sldId id="270" r:id="rId27"/>
    <p:sldId id="268" r:id="rId28"/>
    <p:sldId id="281" r:id="rId2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29126" autoAdjust="0"/>
    <p:restoredTop sz="94660"/>
  </p:normalViewPr>
  <p:slideViewPr>
    <p:cSldViewPr>
      <p:cViewPr varScale="1">
        <p:scale>
          <a:sx n="72" d="100"/>
          <a:sy n="72" d="100"/>
        </p:scale>
        <p:origin x="-8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7.png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.png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12.png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01.10.2013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2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2.v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6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4.v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14348" y="1000108"/>
            <a:ext cx="7772400" cy="1470025"/>
          </a:xfrm>
        </p:spPr>
        <p:txBody>
          <a:bodyPr/>
          <a:lstStyle/>
          <a:p>
            <a:r>
              <a:rPr lang="uk-UA" b="1" dirty="0" smtClean="0">
                <a:latin typeface="Times New Roman" pitchFamily="18" charset="0"/>
                <a:cs typeface="Times New Roman" pitchFamily="18" charset="0"/>
              </a:rPr>
              <a:t>Лекція 4</a:t>
            </a:r>
            <a:endParaRPr lang="ru-RU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571472" y="2428868"/>
            <a:ext cx="8001056" cy="4143404"/>
          </a:xfrm>
        </p:spPr>
        <p:txBody>
          <a:bodyPr>
            <a:normAutofit/>
          </a:bodyPr>
          <a:lstStyle/>
          <a:p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Тема: Функції, властивості, класифікація та будова скелетних м</a:t>
            </a:r>
            <a:r>
              <a:rPr lang="en-US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4800" b="1" dirty="0" err="1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48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 волокон</a:t>
            </a:r>
            <a:endParaRPr lang="ru-RU" sz="4800" b="1" dirty="0" smtClean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Властивості фазних (швидких) 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волокон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відповідають на подразнення хвилею збудження,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входять до складу швидких (фазних) рухових одиниць,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призначені для виконання швидких, сильних і енергійних рухів,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АТФ може утворюватись в результаті окисних і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гліколітичних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процесів,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міоглобін в даній групі волокон відсутній,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м’язи називаються білими,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порівняно швидко втомлюються.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Властивості тонічних (повільних)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волокон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000108"/>
            <a:ext cx="8501122" cy="5286412"/>
          </a:xfrm>
        </p:spPr>
        <p:txBody>
          <a:bodyPr>
            <a:noAutofit/>
          </a:bodyPr>
          <a:lstStyle/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великий вміст білка міоглобіну,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м’язи називаються червоними,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волокна входять до складу повільних рухових одиниць,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виконують функцію підтримання пози людини і тварин,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скорочення і розслаблення відбувається повільно,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ефективно працюють в ізометричному режимі скорочення,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не генерують потенціал дії і не підкоряються закону </a:t>
            </a:r>
            <a:r>
              <a:rPr lang="uk-UA" sz="2300" dirty="0" err="1" smtClean="0">
                <a:latin typeface="Times New Roman" pitchFamily="18" charset="0"/>
                <a:cs typeface="Times New Roman" pitchFamily="18" charset="0"/>
              </a:rPr>
              <a:t>“все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 або </a:t>
            </a:r>
            <a:r>
              <a:rPr lang="uk-UA" sz="2300" dirty="0" err="1" smtClean="0">
                <a:latin typeface="Times New Roman" pitchFamily="18" charset="0"/>
                <a:cs typeface="Times New Roman" pitchFamily="18" charset="0"/>
              </a:rPr>
              <a:t>нічого”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поодинокий </a:t>
            </a:r>
            <a:r>
              <a:rPr lang="uk-UA" sz="2300" dirty="0" err="1" smtClean="0">
                <a:latin typeface="Times New Roman" pitchFamily="18" charset="0"/>
                <a:cs typeface="Times New Roman" pitchFamily="18" charset="0"/>
              </a:rPr>
              <a:t>пресинаптичний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 імпульс викликає незначне скорочення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реагують на подразнення місцевим збудженням і напругою, хвиля збудження в них не поширюється,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гранична втома настає дуже повільно,</a:t>
            </a:r>
            <a:r>
              <a:rPr lang="en-US" sz="23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300" dirty="0" smtClean="0">
                <a:latin typeface="Times New Roman" pitchFamily="18" charset="0"/>
                <a:cs typeface="Times New Roman" pitchFamily="18" charset="0"/>
              </a:rPr>
              <a:t>відновлення функцій після втоми відбувається швидко.</a:t>
            </a:r>
            <a:endParaRPr lang="ru-RU" sz="23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sz="24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429250"/>
            <a:ext cx="91440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4. 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язові волокна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68610" name="Picture 2" descr="C:\Users\User\Desktop\Новый точечный рисунок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928662" y="357166"/>
            <a:ext cx="7572375" cy="507682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929330"/>
            <a:ext cx="9144000" cy="92867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5.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Будова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волокна</a:t>
            </a:r>
            <a:endParaRPr lang="ru-RU" sz="3200" b="1" dirty="0"/>
          </a:p>
        </p:txBody>
      </p:sp>
      <p:sp>
        <p:nvSpPr>
          <p:cNvPr id="40962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40961" name="Object 1"/>
          <p:cNvGraphicFramePr>
            <a:graphicFrameLocks noChangeAspect="1"/>
          </p:cNvGraphicFramePr>
          <p:nvPr/>
        </p:nvGraphicFramePr>
        <p:xfrm>
          <a:off x="2643174" y="0"/>
          <a:ext cx="3577659" cy="6062333"/>
        </p:xfrm>
        <a:graphic>
          <a:graphicData uri="http://schemas.openxmlformats.org/presentationml/2006/ole">
            <p:oleObj spid="_x0000_s40961" r:id="rId3" imgW="5015873" imgH="8507937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 txBox="1">
            <a:spLocks/>
          </p:cNvSpPr>
          <p:nvPr/>
        </p:nvSpPr>
        <p:spPr>
          <a:xfrm>
            <a:off x="457200" y="5486400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Рис.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6. 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Скелетна м</a:t>
            </a:r>
            <a:r>
              <a:rPr lang="en-US" sz="36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’</a:t>
            </a:r>
            <a:r>
              <a:rPr kumimoji="0" lang="uk-UA" sz="36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язова</a:t>
            </a:r>
            <a:r>
              <a:rPr kumimoji="0" lang="uk-UA" sz="36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тканина</a:t>
            </a:r>
            <a:endParaRPr kumimoji="0" lang="uk-UA" sz="36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7" name="Picture 4"/>
          <p:cNvPicPr>
            <a:picLocks noChangeAspect="1" noChangeArrowheads="1"/>
          </p:cNvPicPr>
          <p:nvPr/>
        </p:nvPicPr>
        <p:blipFill>
          <a:blip r:embed="rId2" cstate="print"/>
          <a:srcRect l="13483" t="34907" r="30372" b="22656"/>
          <a:stretch>
            <a:fillRect/>
          </a:stretch>
        </p:blipFill>
        <p:spPr bwMode="auto">
          <a:xfrm>
            <a:off x="500034" y="334327"/>
            <a:ext cx="8143932" cy="492454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Функції базальної мембрани: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142984"/>
            <a:ext cx="8229600" cy="5214974"/>
          </a:xfrm>
        </p:spPr>
        <p:txBody>
          <a:bodyPr>
            <a:norm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1) здійснює ферментні і трофічні функції у процесі розвитку 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інервації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волокна;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2) прикріплює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волокно до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ендомізію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, закінчення рухового нерва, і кінців волокна – до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сухожилок.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3) забезпечує основу для регенерації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волокон шляхом розмноження клітин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сателлітів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 межах пошкодженого волокна;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4) регулює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сполучення, тобто є фактором, що забезпечує розвиток і регенерацію цього сполучення.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357158" y="5214950"/>
            <a:ext cx="8229600" cy="1143000"/>
          </a:xfrm>
        </p:spPr>
        <p:txBody>
          <a:bodyPr>
            <a:normAutofit/>
          </a:bodyPr>
          <a:lstStyle/>
          <a:p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7. 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Будова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м'язового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волокна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218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9217" name="Object 1"/>
          <p:cNvGraphicFramePr>
            <a:graphicFrameLocks noChangeAspect="1"/>
          </p:cNvGraphicFramePr>
          <p:nvPr/>
        </p:nvGraphicFramePr>
        <p:xfrm>
          <a:off x="357157" y="714356"/>
          <a:ext cx="8416175" cy="4214842"/>
        </p:xfrm>
        <a:graphic>
          <a:graphicData uri="http://schemas.openxmlformats.org/presentationml/2006/ole">
            <p:oleObj spid="_x0000_s9217" r:id="rId3" imgW="7790476" imgH="3895238" progId="">
              <p:embed/>
            </p:oleObj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5" descr="07_0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0675" y="785794"/>
            <a:ext cx="8823325" cy="4352925"/>
          </a:xfrm>
          <a:prstGeom prst="rect">
            <a:avLst/>
          </a:prstGeom>
          <a:noFill/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428596" y="521495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8. Будова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міомеру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4357694"/>
            <a:ext cx="9144000" cy="2214554"/>
          </a:xfrm>
        </p:spPr>
        <p:txBody>
          <a:bodyPr>
            <a:normAutofit fontScale="90000"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9. 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Схематичне зображення частини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актинового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міофіламенту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, а також його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зв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язку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з трьома видами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тропоніну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та тонким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міофіламентом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тропоміозину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dirty="0"/>
          </a:p>
        </p:txBody>
      </p:sp>
      <p:sp>
        <p:nvSpPr>
          <p:cNvPr id="8194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8195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474803" y="500042"/>
          <a:ext cx="8222057" cy="3071834"/>
        </p:xfrm>
        <a:graphic>
          <a:graphicData uri="http://schemas.openxmlformats.org/presentationml/2006/ole">
            <p:oleObj spid="_x0000_s8194" r:id="rId3" imgW="5993651" imgH="2234921" progId="">
              <p:embed/>
            </p:oleObj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6"/>
          <p:cNvSpPr txBox="1">
            <a:spLocks noChangeArrowheads="1"/>
          </p:cNvSpPr>
          <p:nvPr/>
        </p:nvSpPr>
        <p:spPr>
          <a:xfrm>
            <a:off x="285720" y="5572140"/>
            <a:ext cx="8496300" cy="1000108"/>
          </a:xfrm>
          <a:prstGeom prst="rect">
            <a:avLst/>
          </a:prstGeom>
        </p:spPr>
        <p:txBody>
          <a:bodyPr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Рис. 10. Будова </a:t>
            </a:r>
            <a:r>
              <a:rPr kumimoji="0" lang="uk-UA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міозинової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uk-UA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міофіламенти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3" name="Picture 5"/>
          <p:cNvPicPr>
            <a:picLocks noChangeAspect="1" noChangeArrowheads="1"/>
          </p:cNvPicPr>
          <p:nvPr/>
        </p:nvPicPr>
        <p:blipFill>
          <a:blip r:embed="rId2"/>
          <a:srcRect r="11186" b="37570"/>
          <a:stretch>
            <a:fillRect/>
          </a:stretch>
        </p:blipFill>
        <p:spPr bwMode="auto">
          <a:xfrm>
            <a:off x="250825" y="357166"/>
            <a:ext cx="8893175" cy="465455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Функції які виконують м’язи 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857224" y="1600200"/>
            <a:ext cx="7829576" cy="4525963"/>
          </a:xfrm>
        </p:spPr>
        <p:txBody>
          <a:bodyPr>
            <a:normAutofit/>
          </a:bodyPr>
          <a:lstStyle/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забезпечують певну позу тіла людини;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переміщують тіло у просторі;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переміщують окремі частини тіла відносно одні одних;</a:t>
            </a:r>
          </a:p>
          <a:p>
            <a:pPr lvl="0">
              <a:buFont typeface="Wingdings" pitchFamily="2" charset="2"/>
              <a:buChar char="ü"/>
            </a:pPr>
            <a:endParaRPr lang="ru-RU" sz="8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є джерелами тепла, виконуючи терморегуляційну функцію;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07_0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9387" y="2071678"/>
            <a:ext cx="8964613" cy="2636838"/>
          </a:xfrm>
          <a:prstGeom prst="rect">
            <a:avLst/>
          </a:prstGeom>
          <a:noFill/>
        </p:spPr>
      </p:pic>
      <p:sp>
        <p:nvSpPr>
          <p:cNvPr id="3" name="Прямоугольник 2"/>
          <p:cNvSpPr/>
          <p:nvPr/>
        </p:nvSpPr>
        <p:spPr>
          <a:xfrm>
            <a:off x="0" y="564357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FontTx/>
              <a:buNone/>
            </a:pP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11. Будова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актинового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міофіламенту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428596" y="4000504"/>
            <a:ext cx="8229600" cy="2571768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Рис.12.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Розміщення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міозинстабілізуючих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білків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титіну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і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небуліну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у окремому 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саркомері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sz="24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170" name="Rectangle 2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7171" name="Rectangle 3"/>
          <p:cNvSpPr>
            <a:spLocks noChangeArrowheads="1"/>
          </p:cNvSpPr>
          <p:nvPr/>
        </p:nvSpPr>
        <p:spPr bwMode="auto">
          <a:xfrm>
            <a:off x="0" y="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graphicFrame>
        <p:nvGraphicFramePr>
          <p:cNvPr id="3" name="Object 2"/>
          <p:cNvGraphicFramePr>
            <a:graphicFrameLocks noChangeAspect="1"/>
          </p:cNvGraphicFramePr>
          <p:nvPr/>
        </p:nvGraphicFramePr>
        <p:xfrm>
          <a:off x="642910" y="500042"/>
          <a:ext cx="7849776" cy="3429024"/>
        </p:xfrm>
        <a:graphic>
          <a:graphicData uri="http://schemas.openxmlformats.org/presentationml/2006/ole">
            <p:oleObj spid="_x0000_s7170" r:id="rId3" imgW="4444444" imgH="1942857" progId="">
              <p:embed/>
            </p:oleObj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 descr="1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633913" cy="6524625"/>
          </a:xfrm>
          <a:prstGeom prst="rect">
            <a:avLst/>
          </a:prstGeom>
          <a:noFill/>
        </p:spPr>
      </p:pic>
      <p:sp>
        <p:nvSpPr>
          <p:cNvPr id="5" name="Rectangle 5"/>
          <p:cNvSpPr txBox="1">
            <a:spLocks noChangeArrowheads="1"/>
          </p:cNvSpPr>
          <p:nvPr/>
        </p:nvSpPr>
        <p:spPr>
          <a:xfrm>
            <a:off x="4857752" y="1285860"/>
            <a:ext cx="4106861" cy="537370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uk-UA" sz="2800" b="1" dirty="0" smtClean="0">
                <a:latin typeface="Times New Roman" pitchFamily="18" charset="0"/>
                <a:ea typeface="+mj-ea"/>
                <a:cs typeface="Times New Roman" pitchFamily="18" charset="0"/>
              </a:rPr>
              <a:t>Рис. 13. </a:t>
            </a:r>
            <a:r>
              <a:rPr kumimoji="0" lang="uk-UA" sz="28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Схематичне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зображення </a:t>
            </a:r>
            <a:r>
              <a:rPr kumimoji="0" lang="uk-UA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саркомерів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</a:t>
            </a:r>
            <a:r>
              <a:rPr kumimoji="0" lang="uk-UA" sz="3200" b="1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мязового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волокна: </a:t>
            </a:r>
            <a: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/>
            </a:r>
            <a:br>
              <a:rPr kumimoji="0" lang="uk-UA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</a:b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а – поздовжній розріз;</a:t>
            </a:r>
            <a:b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б – поперечний розріз;</a:t>
            </a:r>
            <a:b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</a:b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в – зміна довжини </a:t>
            </a:r>
            <a:r>
              <a:rPr kumimoji="0" lang="uk-U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саркомера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 внаслідок руху тонких і товстих </a:t>
            </a:r>
            <a:r>
              <a:rPr kumimoji="0" lang="uk-UA" sz="2600" b="0" i="0" u="none" strike="noStrike" kern="1200" cap="none" spc="0" normalizeH="0" baseline="0" noProof="0" dirty="0" err="1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міофібрил</a:t>
            </a:r>
            <a:r>
              <a:rPr kumimoji="0" lang="uk-UA" sz="2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.</a:t>
            </a:r>
            <a:endParaRPr kumimoji="0" lang="ru-RU" sz="1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5"/>
          <p:cNvSpPr txBox="1">
            <a:spLocks noChangeArrowheads="1"/>
          </p:cNvSpPr>
          <p:nvPr/>
        </p:nvSpPr>
        <p:spPr>
          <a:xfrm>
            <a:off x="285720" y="5715016"/>
            <a:ext cx="8501122" cy="86360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Рис.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14. </a:t>
            </a:r>
            <a:r>
              <a:rPr kumimoji="0" lang="uk-UA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Times New Roman" pitchFamily="18" charset="0"/>
                <a:ea typeface="+mj-ea"/>
                <a:cs typeface="Times New Roman" pitchFamily="18" charset="0"/>
              </a:rPr>
              <a:t>Розташування термінальних цистерн та Т- трубочок, утворення тріад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Times New Roman" pitchFamily="18" charset="0"/>
              <a:ea typeface="+mj-ea"/>
              <a:cs typeface="Times New Roman" pitchFamily="18" charset="0"/>
            </a:endParaRPr>
          </a:p>
        </p:txBody>
      </p:sp>
      <p:pic>
        <p:nvPicPr>
          <p:cNvPr id="5" name="Picture 7"/>
          <p:cNvPicPr>
            <a:picLocks noChangeAspect="1" noChangeArrowheads="1"/>
          </p:cNvPicPr>
          <p:nvPr/>
        </p:nvPicPr>
        <p:blipFill>
          <a:blip r:embed="rId2"/>
          <a:srcRect l="17583" t="11111" r="24806" b="18318"/>
          <a:stretch>
            <a:fillRect/>
          </a:stretch>
        </p:blipFill>
        <p:spPr bwMode="auto">
          <a:xfrm>
            <a:off x="1000100" y="0"/>
            <a:ext cx="7164388" cy="54864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 кожному </a:t>
            </a:r>
            <a:r>
              <a:rPr lang="uk-UA" sz="3600" b="1" dirty="0" err="1" smtClean="0">
                <a:latin typeface="Times New Roman" pitchFamily="18" charset="0"/>
                <a:cs typeface="Times New Roman" pitchFamily="18" charset="0"/>
              </a:rPr>
              <a:t>саркомері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 можна виділити такі елементи СР: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500034" y="1571612"/>
            <a:ext cx="8229600" cy="4525963"/>
          </a:xfrm>
        </p:spPr>
        <p:txBody>
          <a:bodyPr>
            <a:normAutofit fontScale="700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Термінальні цистерни, охоплюють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міофібрилу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у вигляді суцільного кільця по обидва боки від </a:t>
            </a:r>
            <a:r>
              <a:rPr lang="en-US" sz="3500" dirty="0" smtClean="0">
                <a:latin typeface="Times New Roman" pitchFamily="18" charset="0"/>
                <a:cs typeface="Times New Roman" pitchFamily="18" charset="0"/>
              </a:rPr>
              <a:t>Z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-пластинки.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Поздовжні канали, відходять від термінальних цистерн у напрямку середини А-диску уздовж волокна. Поблизу термінальних цистерн ці канали є розширеними і визначаються як проміжні цистерни.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Дірчастий комір, або обруч - пласка цистерна посередині А-диску, утворена в результаті злиття поздовжніх каналів, охоплює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міофібрилу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з усіх боків. Отвори такої пласкої цистерни не порушують ізоляції простору всередині СР від решти саркоплазми.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buFont typeface="Wingdings" pitchFamily="2" charset="2"/>
              <a:buChar char="ü"/>
            </a:pPr>
            <a:endParaRPr lang="ru-RU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142852"/>
            <a:ext cx="8229600" cy="1071570"/>
          </a:xfrm>
        </p:spPr>
        <p:txBody>
          <a:bodyPr>
            <a:normAutofit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Гладенькі м’язи</a:t>
            </a:r>
            <a:endParaRPr lang="ru-RU" sz="40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>
          <a:blip r:embed="rId2" cstate="print"/>
          <a:srcRect t="10774"/>
          <a:stretch>
            <a:fillRect/>
          </a:stretch>
        </p:blipFill>
        <p:spPr bwMode="auto">
          <a:xfrm>
            <a:off x="928662" y="1000108"/>
            <a:ext cx="7365894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Прямоугольник 3"/>
          <p:cNvSpPr/>
          <p:nvPr/>
        </p:nvSpPr>
        <p:spPr>
          <a:xfrm>
            <a:off x="0" y="6000768"/>
            <a:ext cx="914400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15.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Будова гладких м’язів </a:t>
            </a:r>
            <a:endParaRPr lang="ru-RU" sz="32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714356"/>
            <a:ext cx="8715436" cy="1143000"/>
          </a:xfrm>
        </p:spPr>
        <p:txBody>
          <a:bodyPr>
            <a:normAutofit fontScale="90000"/>
          </a:bodyPr>
          <a:lstStyle/>
          <a:p>
            <a:r>
              <a:rPr lang="uk-UA" sz="4000" b="1" dirty="0" smtClean="0">
                <a:latin typeface="Times New Roman" pitchFamily="18" charset="0"/>
                <a:cs typeface="Times New Roman" pitchFamily="18" charset="0"/>
              </a:rPr>
              <a:t>Зовні м’язові волокна оточені сполучною тканиною. Остання організована на трьох рівнях: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785926"/>
            <a:ext cx="8229600" cy="4757758"/>
          </a:xfrm>
        </p:spPr>
        <p:txBody>
          <a:bodyPr>
            <a:normAutofit fontScale="62500" lnSpcReduction="20000"/>
          </a:bodyPr>
          <a:lstStyle/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1)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Епімізій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, що є особливо щільною оболонкою, яка вкриває усю поверхню черевця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і відділяє його від інших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язів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Епімізій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містить тісно переплетені пучки колагенових волокон, що кріпляться до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перимізію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2)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Перимізій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є також досить щільною і відносно товстою оболонкою, що розділяє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язові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волокна на пучки і забезпечує шляхи проходження крупних кровоносних судин і нервів через черевце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Перимізій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переходить у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ендомізій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pPr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3)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Ендомізій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, що оточує кожне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язове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волокно і складається з щільної і тонкої сітки колагенових волокон. Припускається, що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ендомізій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має сполучення з базальною мембраною 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35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 волокна.</a:t>
            </a:r>
            <a:endParaRPr lang="ru-RU" sz="35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0"/>
            <a:ext cx="8229600" cy="1143000"/>
          </a:xfrm>
        </p:spPr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Функції сполучної тканини: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928670"/>
            <a:ext cx="8229600" cy="5357850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1. У процесі розвитку вона є каркасом (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яким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скелетом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), на якому фіксуються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язові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волокна.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2. Вільна сполучна тканина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перимізію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визначає будову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саркоплазматичного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ретикулума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, забезпечує канали для кровоносних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ссудин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нервів, що обслуговують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язові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волокна.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3. Сполучна тканина має властивість протистояти пасивному розтягу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язу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і забезпечує такий розподіл сил, при якому ймовірність пошкодження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волокон зводиться до мінімуму. Сполучна тканина забезпечує еластичність 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4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400" dirty="0" smtClean="0">
                <a:latin typeface="Times New Roman" pitchFamily="18" charset="0"/>
                <a:cs typeface="Times New Roman" pitchFamily="18" charset="0"/>
              </a:rPr>
              <a:t> волокон. </a:t>
            </a:r>
            <a:endParaRPr lang="ru-RU" sz="24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4.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Ендомізій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через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бічні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сполучення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язовим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волокном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передає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певну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частину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скорочувальної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сили</a:t>
            </a:r>
            <a:r>
              <a:rPr lang="ru-RU" sz="24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dirty="0" err="1" smtClean="0">
                <a:latin typeface="Times New Roman" pitchFamily="18" charset="0"/>
                <a:cs typeface="Times New Roman" pitchFamily="18" charset="0"/>
              </a:rPr>
              <a:t>сухожилку</a:t>
            </a:r>
            <a:endParaRPr lang="ru-RU" sz="24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2786058"/>
            <a:ext cx="9144000" cy="1143000"/>
          </a:xfrm>
        </p:spPr>
        <p:txBody>
          <a:bodyPr>
            <a:normAutofit/>
          </a:bodyPr>
          <a:lstStyle/>
          <a:p>
            <a:r>
              <a:rPr lang="uk-UA" sz="6600" b="1" dirty="0" smtClean="0">
                <a:latin typeface="Times New Roman" pitchFamily="18" charset="0"/>
                <a:cs typeface="Times New Roman" pitchFamily="18" charset="0"/>
              </a:rPr>
              <a:t>Дякую за увагу!</a:t>
            </a:r>
            <a:endParaRPr lang="ru-RU" sz="6600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0" y="5072074"/>
            <a:ext cx="9144000" cy="1143000"/>
          </a:xfrm>
        </p:spPr>
        <p:txBody>
          <a:bodyPr>
            <a:norm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1. Види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тканини: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а – гладенька; б – посмугована; в – серцева.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1747" name="Picture 3" descr="H:\Bio9_7_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59314" y="1857364"/>
            <a:ext cx="7941776" cy="311052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Властивості скелетних м’язів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5143536"/>
          </a:xfrm>
        </p:spPr>
        <p:txBody>
          <a:bodyPr>
            <a:normAutofit fontScale="85000" lnSpcReduction="20000"/>
          </a:bodyPr>
          <a:lstStyle/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збудливість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здатність відповідати на дію подразника зміною </a:t>
            </a:r>
            <a:r>
              <a:rPr lang="uk-UA" dirty="0" err="1" smtClean="0">
                <a:latin typeface="Times New Roman" pitchFamily="18" charset="0"/>
                <a:cs typeface="Times New Roman" pitchFamily="18" charset="0"/>
              </a:rPr>
              <a:t>йонної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провідності і мембранного потенціалу (МП); 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провідність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здатність проводити потенціал дії (ПД) у глиб м’язового волокна по Т-системі;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скоротливість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здатність вкорочуватись або розвивати наругу при збудженні;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еластичність</a:t>
            </a:r>
            <a:r>
              <a:rPr lang="uk-UA" dirty="0" smtClean="0">
                <a:latin typeface="Times New Roman" pitchFamily="18" charset="0"/>
                <a:cs typeface="Times New Roman" pitchFamily="18" charset="0"/>
              </a:rPr>
              <a:t> – здатність розвивати напругу при розтягуванні.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р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егенерація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i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i="1" dirty="0" err="1" smtClean="0">
                <a:latin typeface="Times New Roman" pitchFamily="18" charset="0"/>
                <a:cs typeface="Times New Roman" pitchFamily="18" charset="0"/>
              </a:rPr>
              <a:t>репарація</a:t>
            </a:r>
            <a:r>
              <a:rPr lang="uk-UA" i="1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язові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волокна при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травмуванні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або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некротизації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здатні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до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відновлення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Зміни в м</a:t>
            </a:r>
            <a:r>
              <a:rPr lang="en-US" sz="36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600" b="1" dirty="0" smtClean="0">
                <a:latin typeface="Times New Roman" pitchFamily="18" charset="0"/>
                <a:cs typeface="Times New Roman" pitchFamily="18" charset="0"/>
              </a:rPr>
              <a:t>язах при старінні</a:t>
            </a:r>
            <a:endParaRPr lang="ru-RU" sz="3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142984"/>
            <a:ext cx="8229600" cy="4768865"/>
          </a:xfrm>
        </p:spPr>
        <p:txBody>
          <a:bodyPr>
            <a:no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Зниження сили і швидкості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скорочень.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Зменшення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язової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маси.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Значне зниження кількості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волокон на 25% у 70-75-річних людей, на 50% - у 80-річних.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Дегенеративні зміни у структурі 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uk-UA" sz="27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 волокна.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Скорочення кількості функціонуючих мотонейронів та аксонів, зменшення швидкості проведення нервових імпульсів.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buFont typeface="Wingdings" pitchFamily="2" charset="2"/>
              <a:buChar char="ü"/>
            </a:pP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Ускладнення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віком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структури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нервово-м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язового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сполучення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зростання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кількості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аксональних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розгалужень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в </a:t>
            </a:r>
            <a:r>
              <a:rPr lang="ru-RU" sz="2700" dirty="0" err="1" smtClean="0">
                <a:latin typeface="Times New Roman" pitchFamily="18" charset="0"/>
                <a:cs typeface="Times New Roman" pitchFamily="18" charset="0"/>
              </a:rPr>
              <a:t>ділянці</a:t>
            </a:r>
            <a:r>
              <a:rPr lang="ru-RU" sz="2700" dirty="0" smtClean="0">
                <a:latin typeface="Times New Roman" pitchFamily="18" charset="0"/>
                <a:cs typeface="Times New Roman" pitchFamily="18" charset="0"/>
              </a:rPr>
              <a:t> синапсу. </a:t>
            </a:r>
            <a:endParaRPr lang="ru-RU" sz="27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За характером  розміщення м’язових пучків і волокон у товщі м’язу розрізнять такі основні типи будови м'язів: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8229600" cy="5043510"/>
          </a:xfrm>
        </p:spPr>
        <p:txBody>
          <a:bodyPr>
            <a:normAutofit/>
          </a:bodyPr>
          <a:lstStyle/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Паралельні м'язи.  Складаються із прямих і паралельних пучків м'язових волокон.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Веретеноподібні м'язи. Складаються з пучків м'язових волокон, що віялоподібно сходяться до сухожиль. </a:t>
            </a:r>
            <a:endParaRPr lang="ru-RU" sz="2700" dirty="0" smtClean="0">
              <a:latin typeface="Times New Roman" pitchFamily="18" charset="0"/>
              <a:cs typeface="Times New Roman" pitchFamily="18" charset="0"/>
            </a:endParaRPr>
          </a:p>
          <a:p>
            <a:pPr lvl="0" algn="just">
              <a:lnSpc>
                <a:spcPct val="120000"/>
              </a:lnSpc>
              <a:buFont typeface="Wingdings" pitchFamily="2" charset="2"/>
              <a:buChar char="ü"/>
            </a:pPr>
            <a:r>
              <a:rPr lang="uk-UA" sz="2700" dirty="0" smtClean="0">
                <a:latin typeface="Times New Roman" pitchFamily="18" charset="0"/>
                <a:cs typeface="Times New Roman" pitchFamily="18" charset="0"/>
              </a:rPr>
              <a:t>Перисті, в яких пучки м'язових волокон прикріплюються із двох боків до сухожилля, яке закладене всередині м'язового черевця. 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idx="4294967295"/>
          </p:nvPr>
        </p:nvSpPr>
        <p:spPr>
          <a:xfrm>
            <a:off x="500034" y="4786322"/>
            <a:ext cx="8229600" cy="1714512"/>
          </a:xfrm>
        </p:spPr>
        <p:txBody>
          <a:bodyPr>
            <a:noAutofit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2. Розміщення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err="1" smtClean="0">
                <a:latin typeface="Times New Roman" pitchFamily="18" charset="0"/>
                <a:cs typeface="Times New Roman" pitchFamily="18" charset="0"/>
              </a:rPr>
              <a:t>язових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волокон у різних м</a:t>
            </a:r>
            <a:r>
              <a:rPr lang="en-US" sz="3200" b="1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язах: 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а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фізіологічний і </a:t>
            </a:r>
            <a:r>
              <a:rPr lang="uk-UA" sz="2800" i="1" dirty="0" smtClean="0">
                <a:latin typeface="Times New Roman" pitchFamily="18" charset="0"/>
                <a:cs typeface="Times New Roman" pitchFamily="18" charset="0"/>
              </a:rPr>
              <a:t>б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– анатомічний поперечники у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паралельноволокнистому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 (І), веретеноподібному (ІІ) і перистому (ІІІ) 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язах.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9698" name="Picture 2"/>
          <p:cNvPicPr>
            <a:picLocks noChangeAspect="1" noChangeArrowheads="1"/>
          </p:cNvPicPr>
          <p:nvPr/>
        </p:nvPicPr>
        <p:blipFill>
          <a:blip r:embed="rId2"/>
          <a:srcRect l="30235" t="21750" r="43046" b="41500"/>
          <a:stretch>
            <a:fillRect/>
          </a:stretch>
        </p:blipFill>
        <p:spPr bwMode="auto">
          <a:xfrm>
            <a:off x="1857356" y="0"/>
            <a:ext cx="5286412" cy="454445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 noChangeArrowheads="1"/>
          </p:cNvPicPr>
          <p:nvPr/>
        </p:nvPicPr>
        <p:blipFill>
          <a:blip r:embed="rId2" cstate="print"/>
          <a:srcRect r="52575" b="1506"/>
          <a:stretch>
            <a:fillRect/>
          </a:stretch>
        </p:blipFill>
        <p:spPr bwMode="auto">
          <a:xfrm>
            <a:off x="2643174" y="0"/>
            <a:ext cx="3866375" cy="45720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0" y="4643446"/>
            <a:ext cx="9144000" cy="2214554"/>
          </a:xfrm>
        </p:spPr>
        <p:txBody>
          <a:bodyPr>
            <a:normAutofit fontScale="90000"/>
          </a:bodyPr>
          <a:lstStyle/>
          <a:p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Рис. 3. Різні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типи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200" b="1" dirty="0" smtClean="0">
                <a:latin typeface="Times New Roman" pitchFamily="18" charset="0"/>
                <a:cs typeface="Times New Roman" pitchFamily="18" charset="0"/>
              </a:rPr>
              <a:t>м’язів</a:t>
            </a:r>
            <a:br>
              <a:rPr lang="uk-UA" sz="3200" b="1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А – веретеноподібний; Б – двоголовий; В – </a:t>
            </a:r>
            <a:r>
              <a:rPr lang="uk-UA" sz="2800" dirty="0" err="1" smtClean="0">
                <a:latin typeface="Times New Roman" pitchFamily="18" charset="0"/>
                <a:cs typeface="Times New Roman" pitchFamily="18" charset="0"/>
              </a:rPr>
              <a:t>двочеревцевий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; Г – м</a:t>
            </a:r>
            <a:r>
              <a:rPr lang="en-US" sz="2800" dirty="0" smtClean="0">
                <a:latin typeface="Times New Roman" pitchFamily="18" charset="0"/>
                <a:cs typeface="Times New Roman" pitchFamily="18" charset="0"/>
              </a:rPr>
              <a:t>’</a:t>
            </a: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яз із сухожильними перемичками. </a:t>
            </a:r>
            <a:br>
              <a:rPr lang="uk-UA" sz="2800" dirty="0" smtClean="0">
                <a:latin typeface="Times New Roman" pitchFamily="18" charset="0"/>
                <a:cs typeface="Times New Roman" pitchFamily="18" charset="0"/>
              </a:rPr>
            </a:br>
            <a:r>
              <a:rPr lang="uk-UA" sz="2800" dirty="0" smtClean="0">
                <a:latin typeface="Times New Roman" pitchFamily="18" charset="0"/>
                <a:cs typeface="Times New Roman" pitchFamily="18" charset="0"/>
              </a:rPr>
              <a:t>1 – черевце, 2 – сухожилок, 3 – сухожильна дуга, 4 – сухожильна перемичка.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0034" y="142852"/>
            <a:ext cx="8229600" cy="1143000"/>
          </a:xfrm>
        </p:spPr>
        <p:txBody>
          <a:bodyPr>
            <a:noAutofit/>
          </a:bodyPr>
          <a:lstStyle/>
          <a:p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Класифікація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м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  <a:sym typeface="Symbol"/>
              </a:rPr>
              <a:t>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язів-антагоністів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за видом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дії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,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що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 вони </a:t>
            </a:r>
            <a:r>
              <a:rPr lang="ru-RU" sz="3200" b="1" dirty="0" err="1" smtClean="0">
                <a:latin typeface="Times New Roman" pitchFamily="18" charset="0"/>
                <a:cs typeface="Times New Roman" pitchFamily="18" charset="0"/>
              </a:rPr>
              <a:t>створюють</a:t>
            </a:r>
            <a:r>
              <a:rPr lang="ru-RU" sz="3200" b="1" dirty="0" smtClean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32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0034" y="1214422"/>
            <a:ext cx="8429684" cy="5429264"/>
          </a:xfrm>
        </p:spPr>
        <p:txBody>
          <a:bodyPr>
            <a:normAutofit fontScale="62500" lnSpcReduction="20000"/>
          </a:bodyPr>
          <a:lstStyle/>
          <a:p>
            <a:pPr marL="514350" lvl="0" indent="-514350">
              <a:lnSpc>
                <a:spcPct val="120000"/>
              </a:lnSpc>
              <a:buNone/>
            </a:pPr>
            <a:r>
              <a:rPr lang="uk-UA" sz="3500" dirty="0" smtClean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. 	– Згиначі, згинають кінцівку, притягуючи два скелетних елементи один до одного.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marL="514350" lvl="0" indent="-514350">
              <a:lnSpc>
                <a:spcPct val="120000"/>
              </a:lnSpc>
              <a:buNone/>
            </a:pP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	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–</a:t>
            </a:r>
            <a:r>
              <a:rPr lang="ru-RU" sz="3800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Розгиначі, розпрямлюють кінцівку, відтягуючи два скелетних елементи один від другого.</a:t>
            </a:r>
          </a:p>
          <a:p>
            <a:pPr marL="514350" lvl="0" indent="-514350">
              <a:lnSpc>
                <a:spcPct val="120000"/>
              </a:lnSpc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None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2. 	   – Привідний м'яз, підтягує кінцівку у напрямку до поздовжньої вісі тіла.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– Відвідний м'яз, відтягує кінцівку від поздовжньої вісі тіла.</a:t>
            </a:r>
          </a:p>
          <a:p>
            <a:pPr lvl="1">
              <a:lnSpc>
                <a:spcPct val="120000"/>
              </a:lnSpc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None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3.	  – Протрактор, тягне дистальну  частину кінцівка вперед.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pPr lvl="1">
              <a:lnSpc>
                <a:spcPct val="120000"/>
              </a:lnSpc>
              <a:buNone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–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Ретрактор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, відтягує дистальну частину кінцівки назад.</a:t>
            </a:r>
          </a:p>
          <a:p>
            <a:pPr lvl="1">
              <a:lnSpc>
                <a:spcPct val="120000"/>
              </a:lnSpc>
              <a:buNone/>
            </a:pPr>
            <a:endParaRPr lang="ru-RU" sz="1500" dirty="0" smtClean="0">
              <a:latin typeface="Times New Roman" pitchFamily="18" charset="0"/>
              <a:cs typeface="Times New Roman" pitchFamily="18" charset="0"/>
            </a:endParaRPr>
          </a:p>
          <a:p>
            <a:pPr lvl="0">
              <a:lnSpc>
                <a:spcPct val="120000"/>
              </a:lnSpc>
              <a:buNone/>
            </a:pP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4.    – Ротатор, обертає  кінцівку </a:t>
            </a:r>
            <a:r>
              <a:rPr lang="uk-UA" sz="3800" dirty="0" err="1" smtClean="0">
                <a:latin typeface="Times New Roman" pitchFamily="18" charset="0"/>
                <a:cs typeface="Times New Roman" pitchFamily="18" charset="0"/>
              </a:rPr>
              <a:t>вцілому</a:t>
            </a:r>
            <a:r>
              <a:rPr lang="uk-UA" sz="3800" dirty="0" smtClean="0">
                <a:latin typeface="Times New Roman" pitchFamily="18" charset="0"/>
                <a:cs typeface="Times New Roman" pitchFamily="18" charset="0"/>
              </a:rPr>
              <a:t> або її частину у суглобі.</a:t>
            </a:r>
            <a:endParaRPr lang="ru-RU" sz="3800" dirty="0" smtClean="0">
              <a:latin typeface="Times New Roman" pitchFamily="18" charset="0"/>
              <a:cs typeface="Times New Roman" pitchFamily="18" charset="0"/>
            </a:endParaRP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441</TotalTime>
  <Words>1002</Words>
  <PresentationFormat>Экран (4:3)</PresentationFormat>
  <Paragraphs>92</Paragraphs>
  <Slides>28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0</vt:i4>
      </vt:variant>
      <vt:variant>
        <vt:lpstr>Заголовки слайдов</vt:lpstr>
      </vt:variant>
      <vt:variant>
        <vt:i4>28</vt:i4>
      </vt:variant>
    </vt:vector>
  </HeadingPairs>
  <TitlesOfParts>
    <vt:vector size="29" baseType="lpstr">
      <vt:lpstr>Тема Office</vt:lpstr>
      <vt:lpstr>Лекція 4</vt:lpstr>
      <vt:lpstr>Функції які виконують м’язи </vt:lpstr>
      <vt:lpstr>Рис. 1. Види м’язової тканини: а – гладенька; б – посмугована; в – серцева.</vt:lpstr>
      <vt:lpstr>Властивості скелетних м’язів</vt:lpstr>
      <vt:lpstr>Зміни в м’язах при старінні</vt:lpstr>
      <vt:lpstr>За характером  розміщення м’язових пучків і волокон у товщі м’язу розрізнять такі основні типи будови м'язів:</vt:lpstr>
      <vt:lpstr>Рис. 2. Розміщення м’язових волокон у різних м’язах:  а – фізіологічний і б – анатомічний поперечники у паралельноволокнистому (І), веретеноподібному (ІІ) і перистому (ІІІ) м’язах.</vt:lpstr>
      <vt:lpstr>Рис. 3. Різні типи м’язів А – веретеноподібний; Б – двоголовий; В – двочеревцевий; Г – м’яз із сухожильними перемичками.  1 – черевце, 2 – сухожилок, 3 – сухожильна дуга, 4 – сухожильна перемичка.</vt:lpstr>
      <vt:lpstr>Класифікація мязів-антагоністів за видом дії, що вони створюють:</vt:lpstr>
      <vt:lpstr>Властивості фазних (швидких) м’язових волокон</vt:lpstr>
      <vt:lpstr>Властивості тонічних (повільних) м’язових волокон</vt:lpstr>
      <vt:lpstr>Рис. 4. М’язові волокна</vt:lpstr>
      <vt:lpstr>Рис. 5. Будова мязового волокна</vt:lpstr>
      <vt:lpstr>Слайд 14</vt:lpstr>
      <vt:lpstr>Функції базальної мембрани:</vt:lpstr>
      <vt:lpstr>Рис. 7. Будова м'язового волокна</vt:lpstr>
      <vt:lpstr>Рис. 8. Будова міомеру</vt:lpstr>
      <vt:lpstr>Рис. 9. Схематичне зображення частини актинового міофіламенту, а також його звязку з трьома видами тропоніну та тонким міофіламентом тропоміозину.</vt:lpstr>
      <vt:lpstr>Слайд 19</vt:lpstr>
      <vt:lpstr>Слайд 20</vt:lpstr>
      <vt:lpstr>Рис.12. Розміщення міозинстабілізуючих білків титіну і небуліну у окремому саркомері. </vt:lpstr>
      <vt:lpstr>Слайд 22</vt:lpstr>
      <vt:lpstr>Слайд 23</vt:lpstr>
      <vt:lpstr>В кожному саркомері можна виділити такі елементи СР:</vt:lpstr>
      <vt:lpstr>Гладенькі м’язи</vt:lpstr>
      <vt:lpstr>Зовні м’язові волокна оточені сполучною тканиною. Остання організована на трьох рівнях:  </vt:lpstr>
      <vt:lpstr>Функції сполучної тканини:</vt:lpstr>
      <vt:lpstr>Дякую за увагу!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Лекція 4</dc:title>
  <dc:creator>User</dc:creator>
  <cp:lastModifiedBy>User</cp:lastModifiedBy>
  <cp:revision>39</cp:revision>
  <dcterms:created xsi:type="dcterms:W3CDTF">2013-09-11T18:13:17Z</dcterms:created>
  <dcterms:modified xsi:type="dcterms:W3CDTF">2013-10-01T09:51:50Z</dcterms:modified>
</cp:coreProperties>
</file>