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84" r:id="rId7"/>
    <p:sldId id="283" r:id="rId8"/>
    <p:sldId id="261" r:id="rId9"/>
    <p:sldId id="262" r:id="rId10"/>
    <p:sldId id="264" r:id="rId11"/>
    <p:sldId id="263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4" r:id="rId20"/>
    <p:sldId id="279" r:id="rId21"/>
    <p:sldId id="280" r:id="rId22"/>
    <p:sldId id="281" r:id="rId23"/>
    <p:sldId id="282" r:id="rId24"/>
    <p:sldId id="272" r:id="rId25"/>
    <p:sldId id="275" r:id="rId26"/>
    <p:sldId id="286" r:id="rId27"/>
    <p:sldId id="276" r:id="rId28"/>
    <p:sldId id="285" r:id="rId29"/>
    <p:sldId id="278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285860"/>
            <a:ext cx="7772400" cy="1470025"/>
          </a:xfrm>
        </p:spPr>
        <p:txBody>
          <a:bodyPr/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Лекція 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2357430"/>
            <a:ext cx="6400800" cy="3000396"/>
          </a:xfrm>
        </p:spPr>
        <p:txBody>
          <a:bodyPr>
            <a:noAutofit/>
          </a:bodyPr>
          <a:lstStyle/>
          <a:p>
            <a:r>
              <a:rPr lang="uk-UA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Тема: Рухові системи. Еволюція локомоторної активності.</a:t>
            </a:r>
            <a:endParaRPr lang="ru-RU" sz="4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428625" y="0"/>
            <a:ext cx="8229600" cy="1000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Локомоція </a:t>
            </a:r>
            <a:r>
              <a:rPr kumimoji="0" lang="uk-UA" sz="36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червів</a:t>
            </a:r>
            <a:endParaRPr kumimoji="0" lang="uk-UA" sz="36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Місце для вмісту 3"/>
          <p:cNvSpPr txBox="1">
            <a:spLocks/>
          </p:cNvSpPr>
          <p:nvPr/>
        </p:nvSpPr>
        <p:spPr>
          <a:xfrm>
            <a:off x="642910" y="1143000"/>
            <a:ext cx="7929618" cy="5268913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uk-UA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Пов’язана з координованою роботою зовнішнього кільцевого та внутрішнього поздовжнього м’язових шарів.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uk-UA" sz="9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uk-UA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Більша частина мускулатури гладка, проте серцевий м’яз і невелика частина мускулатури тіла мають поперечну </a:t>
            </a:r>
            <a:r>
              <a:rPr kumimoji="0" lang="uk-UA" sz="2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посмугованість</a:t>
            </a:r>
            <a:r>
              <a:rPr kumimoji="0" lang="uk-UA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uk-UA" sz="9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uk-UA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М’язова діяльність контролюється сіткою </a:t>
            </a:r>
            <a:r>
              <a:rPr kumimoji="0" lang="uk-UA" sz="2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внутрі-</a:t>
            </a:r>
            <a:r>
              <a:rPr kumimoji="0" lang="uk-UA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і </a:t>
            </a:r>
            <a:r>
              <a:rPr kumimoji="0" lang="uk-UA" sz="2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міжсегментарних</a:t>
            </a:r>
            <a:r>
              <a:rPr kumimoji="0" lang="uk-UA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нейронів.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286388"/>
            <a:ext cx="8229600" cy="1143000"/>
          </a:xfrm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Рис. 4. Загальний вигляд дощового черв’яка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Documents and Settings\Оксана\Рабочий стол\малюнки до презинтації\дощ. червя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285875" y="428625"/>
            <a:ext cx="7000875" cy="4810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457200" y="274638"/>
            <a:ext cx="8229600" cy="10112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Локомоція членистоногих</a:t>
            </a:r>
          </a:p>
        </p:txBody>
      </p:sp>
      <p:sp>
        <p:nvSpPr>
          <p:cNvPr id="4" name="Місце для вмісту 2"/>
          <p:cNvSpPr txBox="1">
            <a:spLocks/>
          </p:cNvSpPr>
          <p:nvPr/>
        </p:nvSpPr>
        <p:spPr>
          <a:xfrm>
            <a:off x="785786" y="1428750"/>
            <a:ext cx="7929618" cy="4697413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uk-UA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uk-UA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Розвивається типова поперечно посмугована мускулатура, яка кріпиться до </a:t>
            </a:r>
            <a:r>
              <a:rPr kumimoji="0" lang="uk-UA" sz="2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екзоскелету</a:t>
            </a:r>
            <a:r>
              <a:rPr kumimoji="0" lang="uk-UA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uk-UA" sz="9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uk-UA" sz="27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Наявні спеціалізовані кінцівки.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uk-UA" sz="9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uk-UA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Згинання та розгинання ніг забезпечується м</a:t>
            </a:r>
            <a:r>
              <a:rPr kumimoji="0" lang="en-US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’</a:t>
            </a:r>
            <a:r>
              <a:rPr kumimoji="0" lang="uk-UA" sz="2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язами-</a:t>
            </a:r>
            <a:r>
              <a:rPr kumimoji="0" lang="uk-UA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антагоністами згиначами й розгиначами.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uk-UA" sz="9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uk-UA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Рухи крил забезпечуються прямими й непрямими літальними м’язами.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4929198"/>
            <a:ext cx="8229600" cy="1143000"/>
          </a:xfrm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Рис. 5. Загальний вигляд членистоногих: </a:t>
            </a:r>
            <a:br>
              <a:rPr lang="uk-UA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1 - рак; 2 - метелик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er\Downloads\загруженно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643438" cy="4572008"/>
          </a:xfrm>
          <a:prstGeom prst="rect">
            <a:avLst/>
          </a:prstGeom>
          <a:noFill/>
        </p:spPr>
      </p:pic>
      <p:sp>
        <p:nvSpPr>
          <p:cNvPr id="3076" name="AutoShape 4" descr="https://encrypted-tbn2.gstatic.com/images?q=tbn:ANd9GcRvg1rtoqJYQFaF-syAXAJLh3TqD793QUGhMN1bB-M845LN_9BCM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9" name="Picture 7" descr="C:\Users\User\Downloads\images (2).jpg"/>
          <p:cNvPicPr>
            <a:picLocks noChangeAspect="1" noChangeArrowheads="1"/>
          </p:cNvPicPr>
          <p:nvPr/>
        </p:nvPicPr>
        <p:blipFill>
          <a:blip r:embed="rId3"/>
          <a:srcRect l="13270" r="10512"/>
          <a:stretch>
            <a:fillRect/>
          </a:stretch>
        </p:blipFill>
        <p:spPr bwMode="auto">
          <a:xfrm>
            <a:off x="4491754" y="0"/>
            <a:ext cx="4652246" cy="4572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500063" y="428625"/>
            <a:ext cx="8229600" cy="7969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Локомоція риб</a:t>
            </a:r>
          </a:p>
        </p:txBody>
      </p:sp>
      <p:sp>
        <p:nvSpPr>
          <p:cNvPr id="5" name="Місце для вмісту 2"/>
          <p:cNvSpPr txBox="1">
            <a:spLocks/>
          </p:cNvSpPr>
          <p:nvPr/>
        </p:nvSpPr>
        <p:spPr>
          <a:xfrm>
            <a:off x="714348" y="1428750"/>
            <a:ext cx="7786742" cy="4643456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uk-UA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uk-UA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Просування риб вперед відбувається завдяки </a:t>
            </a:r>
            <a:r>
              <a:rPr kumimoji="0" lang="uk-UA" sz="2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міотомам</a:t>
            </a:r>
            <a:r>
              <a:rPr kumimoji="0" lang="uk-UA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– сегментарним блокам м’язів-антагоністів.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uk-UA" sz="9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spcBef>
                <a:spcPct val="20000"/>
              </a:spcBef>
              <a:buFont typeface="Wingdings" pitchFamily="2" charset="2"/>
              <a:buChar char="ü"/>
            </a:pPr>
            <a:r>
              <a:rPr kumimoji="0" lang="uk-UA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2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Міотоми</a:t>
            </a:r>
            <a:r>
              <a:rPr kumimoji="0" lang="uk-UA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по обидва боки хребта скорочуються й розслаблюються почергово.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342900" lvl="0" indent="-342900" algn="just">
              <a:spcBef>
                <a:spcPct val="20000"/>
              </a:spcBef>
              <a:buFont typeface="Wingdings" pitchFamily="2" charset="2"/>
              <a:buChar char="ü"/>
            </a:pPr>
            <a:endParaRPr lang="uk-UA" sz="9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spcBef>
                <a:spcPct val="20000"/>
              </a:spcBef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Скорочення починаються від голови риби і поширюються до хвоста. Завдяки цьому створюються хвилеподібні вигини.</a:t>
            </a:r>
            <a:endParaRPr kumimoji="0" lang="uk-UA" sz="27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286388"/>
            <a:ext cx="8229600" cy="1143000"/>
          </a:xfrm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Рис. 6. Будова м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3200" dirty="0" err="1" smtClean="0">
                <a:latin typeface="Times New Roman" pitchFamily="18" charset="0"/>
                <a:cs typeface="Times New Roman" pitchFamily="18" charset="0"/>
              </a:rPr>
              <a:t>язової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 системи риб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C:\Users\User\Downloads\400px-Perch_muscules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428604"/>
            <a:ext cx="7882814" cy="4572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Локомоція жаби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600200"/>
            <a:ext cx="7858180" cy="4525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uk-UA" sz="2700" dirty="0">
                <a:latin typeface="Times New Roman" pitchFamily="18" charset="0"/>
                <a:cs typeface="Times New Roman" pitchFamily="18" charset="0"/>
              </a:rPr>
              <a:t>Парні кінцівки жаби пристосовані до піднімання тіла над землею й пересування тварини по суші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ü"/>
            </a:pPr>
            <a:endParaRPr lang="uk-UA" sz="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При повільному пересуванні у жаби одночасно висуваються вперед кінцівки, розміщені по діагоналі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ü"/>
            </a:pPr>
            <a:endParaRPr lang="uk-UA" sz="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Стрибок здійснюється швидким скороченням потужних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язів-розгиначів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задніх кінцівок.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357826"/>
            <a:ext cx="8229600" cy="1143000"/>
          </a:xfrm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Рис. 7. Загальний вигляд жаби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4" name="Picture 4" descr="C:\Users\User\Downloads\загруженное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785794"/>
            <a:ext cx="6335402" cy="468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500063" y="142875"/>
            <a:ext cx="8229600" cy="8683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Локомоція птахів</a:t>
            </a:r>
          </a:p>
        </p:txBody>
      </p:sp>
      <p:sp>
        <p:nvSpPr>
          <p:cNvPr id="4" name="Місце для вмісту 2"/>
          <p:cNvSpPr txBox="1">
            <a:spLocks/>
          </p:cNvSpPr>
          <p:nvPr/>
        </p:nvSpPr>
        <p:spPr>
          <a:xfrm>
            <a:off x="714348" y="1000125"/>
            <a:ext cx="8072494" cy="57150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	Пов’язана з появою структурних пристосувань: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пір’яний покрив;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розвинений плечовий пояс з кілем;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потужна грудна мускулатура;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обтічна форма тіла;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чітка й скоординована робота </a:t>
            </a: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м’язів;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пневматичний скелет;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інтенсивний обмін речовин;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гострий зір</a:t>
            </a: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uk-UA" sz="2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9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0"/>
            <a:ext cx="4357687" cy="5786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214414" y="5786454"/>
            <a:ext cx="70009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Рис. 8. Загальний вигляд птаха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34" y="285728"/>
            <a:ext cx="8229600" cy="1143000"/>
          </a:xfrm>
        </p:spPr>
        <p:txBody>
          <a:bodyPr/>
          <a:lstStyle/>
          <a:p>
            <a:r>
              <a:rPr lang="uk-UA" b="1" dirty="0" err="1" smtClean="0">
                <a:latin typeface="Times New Roman" pitchFamily="18" charset="0"/>
                <a:cs typeface="Times New Roman" pitchFamily="18" charset="0"/>
              </a:rPr>
              <a:t>Амебоїдна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локомоція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642910" y="1500174"/>
            <a:ext cx="7929618" cy="4929222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Здійснюється шляхом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вип’ячування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протоплазми і утворення псевдоніжок або псевдоподій, у які поступово переміщується вміст клітини.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endParaRPr lang="uk-UA" sz="13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В основі лежить механізм локального зменшення поверхневого натягу на обмеженій ділянці поверхні клітини й переміщення протоплазми у бік найменшого тиску.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endParaRPr lang="uk-UA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Клітина переміщується вперед за рахунок скорочення протоплазми, внаслідок взаємодії скоротливих білків – актину і міозину.</a:t>
            </a:r>
          </a:p>
          <a:p>
            <a:pPr algn="just">
              <a:buFont typeface="Wingdings" pitchFamily="2" charset="2"/>
              <a:buChar char="ü"/>
            </a:pPr>
            <a:endParaRPr lang="uk-UA" dirty="0" smtClean="0"/>
          </a:p>
          <a:p>
            <a:pPr algn="just">
              <a:buFont typeface="Wingdings" pitchFamily="2" charset="2"/>
              <a:buChar char="ü"/>
            </a:pPr>
            <a:endParaRPr lang="uk-UA" dirty="0" smtClean="0"/>
          </a:p>
          <a:p>
            <a:pPr algn="just">
              <a:buNone/>
            </a:pPr>
            <a:endParaRPr lang="ru-RU" dirty="0" smtClean="0"/>
          </a:p>
          <a:p>
            <a:pPr algn="just"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764704"/>
            <a:ext cx="7378147" cy="4448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5210934"/>
            <a:ext cx="6696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Рисунок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1. Розподіл сил, що діють на крило птаха під час польоту.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97439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File:Milvus migrans front(ThKraft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366"/>
          <a:stretch/>
        </p:blipFill>
        <p:spPr bwMode="auto">
          <a:xfrm>
            <a:off x="971600" y="332656"/>
            <a:ext cx="7620000" cy="4322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 flipH="1">
            <a:off x="1492091" y="5277748"/>
            <a:ext cx="65790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/>
              <a:t>Плануючий політ</a:t>
            </a:r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20252607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img-fotki.yandex.ru/get/5602/daria-vid.4/0_3e69c_3490e6b1_ori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620688"/>
            <a:ext cx="5715000" cy="410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32426" y="5572860"/>
            <a:ext cx="6075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err="1" smtClean="0"/>
              <a:t>Машучий</a:t>
            </a:r>
            <a:r>
              <a:rPr lang="uk-UA" sz="2400" b="1" dirty="0" smtClean="0"/>
              <a:t> політ</a:t>
            </a:r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42823149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encrypted-tbn0.gstatic.com/images?q=tbn:ANd9GcQw0ak98kJPhGdwRWi2icXFCu6t7HSUcGxjyTnn1ESxIA6D16F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16276"/>
            <a:ext cx="2057400" cy="2219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8" name="Picture 4" descr="http://www.motto.net.ua/large/201306/5365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584973"/>
            <a:ext cx="4416183" cy="2760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0" name="Picture 6" descr="https://encrypted-tbn0.gstatic.com/images?q=tbn:ANd9GcRE2GFZ9Uh-rrv-rqlI7MZPlYLHqTaLKfGcFQ5JhLkuQ5rzl57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69507"/>
            <a:ext cx="3324711" cy="2512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868144" y="3573016"/>
            <a:ext cx="2304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err="1" smtClean="0"/>
              <a:t>Зависаючий</a:t>
            </a:r>
            <a:r>
              <a:rPr lang="uk-UA" sz="2400" b="1" dirty="0" smtClean="0"/>
              <a:t> політ</a:t>
            </a:r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11908963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500063" y="571500"/>
            <a:ext cx="8229600" cy="7254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Локомоція ссавців</a:t>
            </a:r>
          </a:p>
        </p:txBody>
      </p:sp>
      <p:sp>
        <p:nvSpPr>
          <p:cNvPr id="6" name="Місце для вмісту 2"/>
          <p:cNvSpPr txBox="1">
            <a:spLocks/>
          </p:cNvSpPr>
          <p:nvPr/>
        </p:nvSpPr>
        <p:spPr>
          <a:xfrm>
            <a:off x="857224" y="1643063"/>
            <a:ext cx="7429552" cy="2928937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uk-UA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Здійснюється за допомогою кінцівок і може набувати форму </a:t>
            </a:r>
            <a:r>
              <a:rPr kumimoji="0" lang="uk-UA" sz="2700" b="0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ходіння, бігу або стрибків.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uk-UA" sz="9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uk-UA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Переміщення здійснюється завдяки скороченню м’язів-антагоністів – згиначів і розгиначів.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 descr="https://encrypted-tbn2.gstatic.com/images?q=tbn:ANd9GcSHlwf5guttXAXyOZU3WJj_81K_dJnPGFXN5Fimb44HcTOxSiB_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2" name="AutoShape 4" descr="https://encrypted-tbn2.gstatic.com/images?q=tbn:ANd9GcSHlwf5guttXAXyOZU3WJj_81K_dJnPGFXN5Fimb44HcTOxSiB_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73" name="Picture 5" descr="C:\Users\User\Downloads\images (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571480"/>
            <a:ext cx="5623718" cy="421236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0034" y="5214950"/>
            <a:ext cx="8229600" cy="1143000"/>
          </a:xfrm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Рис. 9. Загальний вигляд собаки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www.pridelands.ru/pictures/real/cheetahs/Cheetah_00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404665"/>
            <a:ext cx="4248471" cy="2833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6" name="Picture 4" descr="http://www.pridelands.ru/pictures/real/cheetahs/Cheetah_00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693" y="3356303"/>
            <a:ext cx="4305668" cy="28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0" name="Picture 8" descr="https://encrypted-tbn0.gstatic.com/images?q=tbn:ANd9GcR2keHWZO1kF1z9j7xrffoCxdOvXxT_7743Lqq8pfDLKIC9G4f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493" y="404665"/>
            <a:ext cx="3839977" cy="2876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2" name="Picture 10" descr="https://encrypted-tbn0.gstatic.com/images?q=tbn:ANd9GcRrLRJudKoPGCbog7yDxLB91jLekMMSgO-qL97qQum7M2l0dqzb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675" y="3393507"/>
            <a:ext cx="3880795" cy="2797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77741" y="6244618"/>
            <a:ext cx="8460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/>
              <a:t>Хода та бік гепарда</a:t>
            </a:r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7886733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Локомоція людини</a:t>
            </a:r>
          </a:p>
        </p:txBody>
      </p:sp>
      <p:sp>
        <p:nvSpPr>
          <p:cNvPr id="4" name="Місце для вмісту 2"/>
          <p:cNvSpPr txBox="1">
            <a:spLocks/>
          </p:cNvSpPr>
          <p:nvPr/>
        </p:nvSpPr>
        <p:spPr>
          <a:xfrm>
            <a:off x="714348" y="1428750"/>
            <a:ext cx="7929618" cy="452596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uk-UA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Рухи зумовлюються кутовими переміщеннями сегментів тіла внаслідок м’язового скорочення.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	Види локомоції: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ходіння (фази опору і перенесення);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біг;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стрибки.</a:t>
            </a:r>
            <a:endParaRPr kumimoji="0" lang="uk-UA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znaimo.com.ua/images/rubase_3_1317704800_191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2095500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91439"/>
            <a:ext cx="4464496" cy="3274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3" name="Picture 5" descr="&amp;Bcy;&amp;iukcy;&amp;gcy; &amp;ncy;&amp;acy; 5000 &amp;mcy;&amp;iecy;&amp;tcy;&amp;rcy;&amp;iukcy;&amp;vcy;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060" y="620688"/>
            <a:ext cx="2513012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5" name="Picture 7" descr="&amp;Ocy;&amp;lcy;&amp;softcy;&amp;gcy;&amp;acy; &amp;Scy;&amp;acy;&amp;lcy;&amp;acy;&amp;dcy;&amp;ucy;&amp;khcy;&amp;acy; 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620688"/>
            <a:ext cx="2970328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7" name="Picture 9" descr="&amp;Ucy;&amp;chcy;&amp;acy;&amp;scy;&amp;ncy;&amp;icy;&amp;tscy;&amp;yacy; &amp;vcy;&amp;iukcy;&amp;dcy;&amp;kcy;&amp;rcy;&amp;icy;&amp;tcy;&amp;ocy;&amp;yicy; &amp;pcy;&amp;iecy;&amp;rcy;&amp;shcy;&amp;ocy;&amp;scy;&amp;tcy;&amp;iukcy; &amp;zcy; &amp;lcy;&amp;iecy;&amp;gcy;&amp;kcy;&amp;ocy;&amp;yicy; &amp;acy;&amp;tcy;&amp;lcy;&amp;iecy;&amp;tcy;&amp;icy;&amp;kcy;&amp;icy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996952"/>
            <a:ext cx="2970328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5765556"/>
            <a:ext cx="432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/>
              <a:t>Види локомоції людини</a:t>
            </a:r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8634121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00034" y="1071546"/>
            <a:ext cx="8229600" cy="4525963"/>
          </a:xfrm>
        </p:spPr>
        <p:txBody>
          <a:bodyPr/>
          <a:lstStyle/>
          <a:p>
            <a:pPr algn="ctr">
              <a:buNone/>
            </a:pP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6600" dirty="0" smtClean="0">
                <a:latin typeface="Times New Roman" pitchFamily="18" charset="0"/>
                <a:cs typeface="Times New Roman" pitchFamily="18" charset="0"/>
              </a:rPr>
              <a:t>Дякую за увагу!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1000100" y="5357826"/>
            <a:ext cx="7000924" cy="652454"/>
          </a:xfrm>
        </p:spPr>
        <p:txBody>
          <a:bodyPr>
            <a:noAutofit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Рис.1. Загальний вигляд амеби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ownloads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785794"/>
            <a:ext cx="5143535" cy="47057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428625" y="142875"/>
            <a:ext cx="8229600" cy="9286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Джгутикова (війчаста) локомоція</a:t>
            </a:r>
            <a:endParaRPr kumimoji="0" lang="ru-RU" sz="36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642910" y="1000108"/>
            <a:ext cx="8143932" cy="4786314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Здійснюється</a:t>
            </a: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за </a:t>
            </a:r>
            <a:r>
              <a:rPr kumimoji="0" lang="ru-RU" sz="2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допомогою</a:t>
            </a: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війок</a:t>
            </a: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та </a:t>
            </a:r>
            <a:r>
              <a:rPr kumimoji="0" lang="ru-RU" sz="2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джгутиків</a:t>
            </a: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spcBef>
                <a:spcPct val="20000"/>
              </a:spcBef>
              <a:buFont typeface="Wingdings" pitchFamily="2" charset="2"/>
              <a:buChar char="ü"/>
            </a:pP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Джгутиковий (війчастий) рух в</a:t>
            </a:r>
            <a:r>
              <a:rPr kumimoji="0" lang="ru-RU" sz="2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ідбувається</a:t>
            </a: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з</a:t>
            </a: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допомогою</a:t>
            </a: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спеціального</a:t>
            </a: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скоротливого</a:t>
            </a: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апарату</a:t>
            </a: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2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складається</a:t>
            </a: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з</a:t>
            </a: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9 пар </a:t>
            </a:r>
            <a:r>
              <a:rPr kumimoji="0" lang="ru-RU" sz="2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переферичних</a:t>
            </a: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й</a:t>
            </a: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1 пари </a:t>
            </a:r>
            <a:r>
              <a:rPr kumimoji="0" lang="ru-RU" sz="2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центральних</a:t>
            </a: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трубчастих</a:t>
            </a: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фібрил</a:t>
            </a: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Кожна</a:t>
            </a: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пара </a:t>
            </a:r>
            <a:r>
              <a:rPr kumimoji="0" lang="ru-RU" sz="2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цих</a:t>
            </a: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фібрил</a:t>
            </a: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складається</a:t>
            </a: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з</a:t>
            </a: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білка</a:t>
            </a: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тубуліну</a:t>
            </a: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  </a:t>
            </a:r>
            <a:r>
              <a:rPr kumimoji="0" lang="ru-RU" sz="2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Ковзання</a:t>
            </a: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однієї</a:t>
            </a: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фібрили</a:t>
            </a: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відносно</a:t>
            </a: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другої</a:t>
            </a: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відбувається</a:t>
            </a: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за </a:t>
            </a:r>
            <a:r>
              <a:rPr kumimoji="0" lang="ru-RU" sz="2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рахунок</a:t>
            </a: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енергії</a:t>
            </a: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АТФ.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lang="uk-UA" sz="9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spcBef>
                <a:spcPct val="20000"/>
              </a:spcBef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Пересування організму 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реалізуєть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ся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шляхом відштовхування від середовища, в якому вони знаходиться</a:t>
            </a:r>
            <a:endParaRPr kumimoji="0" lang="ru-RU" sz="27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143496"/>
            <a:ext cx="8229600" cy="1714504"/>
          </a:xfrm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Рис. 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. Різні види інфузорій:</a:t>
            </a:r>
            <a:br>
              <a:rPr lang="uk-UA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1- туфелька; 2- </a:t>
            </a:r>
            <a:r>
              <a:rPr lang="uk-UA" sz="3200" dirty="0" err="1" smtClean="0">
                <a:latin typeface="Times New Roman" pitchFamily="18" charset="0"/>
                <a:cs typeface="Times New Roman" pitchFamily="18" charset="0"/>
              </a:rPr>
              <a:t>сумрач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; 3- </a:t>
            </a:r>
            <a:r>
              <a:rPr lang="uk-UA" sz="3200" dirty="0" err="1" smtClean="0">
                <a:latin typeface="Times New Roman" pitchFamily="18" charset="0"/>
                <a:cs typeface="Times New Roman" pitchFamily="18" charset="0"/>
              </a:rPr>
              <a:t>стілоніхія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uk-UA" sz="3200" dirty="0" err="1" smtClean="0">
                <a:latin typeface="Times New Roman" pitchFamily="18" charset="0"/>
                <a:cs typeface="Times New Roman" pitchFamily="18" charset="0"/>
              </a:rPr>
              <a:t>“ходить”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, переміщуючись по субстрату)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50" name="Object 4"/>
          <p:cNvGraphicFramePr>
            <a:graphicFrameLocks noChangeAspect="1"/>
          </p:cNvGraphicFramePr>
          <p:nvPr/>
        </p:nvGraphicFramePr>
        <p:xfrm>
          <a:off x="2357422" y="285728"/>
          <a:ext cx="4165609" cy="45648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Фотография Photo Editor" r:id="rId3" imgW="2343477" imgH="3809524" progId="MSPhotoEd.3">
                  <p:embed/>
                </p:oleObj>
              </mc:Choice>
              <mc:Fallback>
                <p:oleObj name="Фотография Photo Editor" r:id="rId3" imgW="2343477" imgH="3809524" progId="MSPhotoEd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7422" y="285728"/>
                        <a:ext cx="4165609" cy="45648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229600" cy="1143000"/>
          </a:xfrm>
        </p:spPr>
        <p:txBody>
          <a:bodyPr>
            <a:noAutofit/>
          </a:bodyPr>
          <a:lstStyle/>
          <a:p>
            <a:r>
              <a:rPr lang="uk-UA" sz="3600" dirty="0" smtClean="0"/>
              <a:t>Еволюційні пристосування багатоклітинних організмів до локомоції</a:t>
            </a:r>
            <a:endParaRPr lang="uk-UA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Здатність до м‘язової роботи та розвитку значної м‘язової сили.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Поява опорного апарату – «гідростатичного» скелету в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червів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та молюсків та жорстких опорних структур у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членістоногих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і хребетних.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Здатність до виконання спеціалізованих функцій – ходіння, хапання, стрибки, бік, плавання, тощо.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Сегментація тіла та ускладнення координуючої функції нервової системи.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Поява кінцівок, пристосованих до локомоції.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156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Основні напрямки еволюції м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'</a:t>
            </a:r>
            <a:r>
              <a:rPr lang="uk-UA" dirty="0" smtClean="0"/>
              <a:t>язової функції</a:t>
            </a:r>
            <a:br>
              <a:rPr lang="uk-UA" dirty="0" smtClean="0"/>
            </a:b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7016824" cy="3577952"/>
          </a:xfrm>
        </p:spPr>
        <p:txBody>
          <a:bodyPr/>
          <a:lstStyle/>
          <a:p>
            <a:pPr marL="457200" indent="-457200" algn="just">
              <a:buFont typeface="Wingdings" pitchFamily="2" charset="2"/>
              <a:buChar char="ü"/>
            </a:pPr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Ускладнення та диференціація м‘язової тканини.</a:t>
            </a:r>
          </a:p>
          <a:p>
            <a:pPr marL="457200" indent="-457200" algn="just">
              <a:buFont typeface="Wingdings" pitchFamily="2" charset="2"/>
              <a:buChar char="ü"/>
            </a:pPr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Зростання точності і швидкості рухів</a:t>
            </a:r>
            <a:endParaRPr lang="uk-U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799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357188" y="357188"/>
            <a:ext cx="8229600" cy="9286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Локомоція кишковопорожнинних</a:t>
            </a:r>
          </a:p>
        </p:txBody>
      </p:sp>
      <p:sp>
        <p:nvSpPr>
          <p:cNvPr id="4" name="Місце для вмісту 2"/>
          <p:cNvSpPr txBox="1">
            <a:spLocks/>
          </p:cNvSpPr>
          <p:nvPr/>
        </p:nvSpPr>
        <p:spPr>
          <a:xfrm>
            <a:off x="642911" y="1428736"/>
            <a:ext cx="8072494" cy="4857750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uk-UA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uk-UA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Забезпечується гладкою </a:t>
            </a:r>
            <a:r>
              <a:rPr kumimoji="0" lang="uk-UA" sz="2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непосмугованою</a:t>
            </a:r>
            <a:r>
              <a:rPr kumimoji="0" lang="uk-UA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мускулатурою.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uk-UA" sz="27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spcBef>
                <a:spcPct val="20000"/>
              </a:spcBef>
              <a:buFont typeface="Wingdings" pitchFamily="2" charset="2"/>
              <a:buChar char="ü"/>
            </a:pPr>
            <a:r>
              <a:rPr kumimoji="0" lang="uk-UA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Окремі м'язові клітини ще не відособлені і р</a:t>
            </a:r>
            <a:r>
              <a:rPr kumimoji="0" lang="uk-UA" sz="2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ух</a:t>
            </a:r>
            <a:r>
              <a:rPr kumimoji="0" lang="uk-UA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здійснюється скоротливими м’язовими відростками епітеліальних клітин.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uk-UA" sz="27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uk-UA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У медуз епітеліальні клітини набувають поперечної </a:t>
            </a:r>
            <a:r>
              <a:rPr kumimoji="0" lang="uk-UA" sz="2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посмугованості</a:t>
            </a:r>
            <a:r>
              <a:rPr kumimoji="0" lang="uk-UA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2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29264"/>
            <a:ext cx="9144000" cy="1143000"/>
          </a:xfrm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Рис.3. Загальний вигляд гідри (1) та медузи (2).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Documents and Settings\Оксана\Рабочий стол\малюнки до презинтації\hydr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786313" cy="535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Documents and Settings\Оксана\Рабочий стол\малюнки до презинтації\медуза.jpg"/>
          <p:cNvPicPr>
            <a:picLocks noChangeAspect="1" noChangeArrowheads="1"/>
          </p:cNvPicPr>
          <p:nvPr/>
        </p:nvPicPr>
        <p:blipFill>
          <a:blip r:embed="rId3"/>
          <a:srcRect l="15965" r="11835"/>
          <a:stretch>
            <a:fillRect/>
          </a:stretch>
        </p:blipFill>
        <p:spPr bwMode="auto">
          <a:xfrm>
            <a:off x="4572000" y="0"/>
            <a:ext cx="4572000" cy="535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532</TotalTime>
  <Words>581</Words>
  <Application>Microsoft Office PowerPoint</Application>
  <PresentationFormat>Экран (4:3)</PresentationFormat>
  <Paragraphs>101</Paragraphs>
  <Slides>29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1" baseType="lpstr">
      <vt:lpstr>Тема Office</vt:lpstr>
      <vt:lpstr>Фотография Photo Editor</vt:lpstr>
      <vt:lpstr>Лекція 1</vt:lpstr>
      <vt:lpstr>Амебоїдна локомоція</vt:lpstr>
      <vt:lpstr>Рис.1. Загальний вигляд амеби</vt:lpstr>
      <vt:lpstr>Презентация PowerPoint</vt:lpstr>
      <vt:lpstr>Рис. 2. Різні види інфузорій: 1- туфелька; 2- сумрач; 3- стілоніхія ( “ходить”, переміщуючись по субстрату)</vt:lpstr>
      <vt:lpstr>Еволюційні пристосування багатоклітинних організмів до локомоції</vt:lpstr>
      <vt:lpstr>Основні напрямки еволюції м'язової функції </vt:lpstr>
      <vt:lpstr>Презентация PowerPoint</vt:lpstr>
      <vt:lpstr>Рис.3. Загальний вигляд гідри (1) та медузи (2). </vt:lpstr>
      <vt:lpstr>Презентация PowerPoint</vt:lpstr>
      <vt:lpstr>Рис. 4. Загальний вигляд дощового черв’яка</vt:lpstr>
      <vt:lpstr>Презентация PowerPoint</vt:lpstr>
      <vt:lpstr>Рис. 5. Загальний вигляд членистоногих:  1 - рак; 2 - метелик</vt:lpstr>
      <vt:lpstr>Презентация PowerPoint</vt:lpstr>
      <vt:lpstr>Рис. 6. Будова м’язової системи риб</vt:lpstr>
      <vt:lpstr>Локомоція жаби</vt:lpstr>
      <vt:lpstr>Рис. 7. Загальний вигляд жаби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Рис. 9. Загальний вигляд собаки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1</dc:title>
  <dc:creator>User</dc:creator>
  <cp:lastModifiedBy>User</cp:lastModifiedBy>
  <cp:revision>39</cp:revision>
  <dcterms:created xsi:type="dcterms:W3CDTF">2013-09-05T09:36:37Z</dcterms:created>
  <dcterms:modified xsi:type="dcterms:W3CDTF">2013-09-06T08:45:44Z</dcterms:modified>
</cp:coreProperties>
</file>